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26" r:id="rId2"/>
    <p:sldId id="325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7C1F-DAEB-40F9-9E67-663907F68BC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DEE-FC2D-43CD-B7AB-BFA2C971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16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1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3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CDDEE-FC2D-43CD-B7AB-BFA2C9716E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7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FF87-70E4-441B-98CA-87B042BE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C1D6-F280-412D-A0F5-66E978E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7C2A-038A-49E6-9ADA-5E87156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BD3D-9717-4397-BDC3-D3121F79C72F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059A-139F-4A5D-98F0-10FF6AC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A8B-70D9-465D-95DB-DF6E5A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0678-C3C8-4AF3-8B0A-5A8694F7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1AB2-B350-4178-9639-50FD6A6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9B86-D5E4-4ACA-8B70-9C16E250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5D9-7E16-4A47-B16E-61439D95AE13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1E30-A65B-4E53-B73C-81EFC12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6394-AAC2-4F25-A3D4-31C128E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93D35-23FA-4487-ACC8-0758925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D4D8-926F-4A99-8F88-FEB2F0D4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6DFB-6184-43D2-B19F-7B2649A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683-0798-4308-AE39-57DA811C6218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0844-E10B-4D7F-BA0B-67117B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FE33-BF78-4EB6-903C-B2F5571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E15-E2F9-4E56-B1A3-E17AD98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98A-ACF3-443F-84E9-FF2E5C4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5C5A-2FA6-414E-A996-F434307F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DBB-E460-4EFC-9614-CA7C69E6D7B8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3728-56C4-45B2-A66A-5351202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3D69-5B09-4160-97E5-FC8B798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2B1-1E46-441C-BC2F-1A8CC4C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36B-CF95-4570-BDFE-051B292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7839-AF57-4C3E-BDCE-1DC2B254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82E-7D9E-4AC2-A4E8-C5AC0FC9CFA8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88E0-E5CD-4D8A-B51F-9957AD58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0707-6F67-48DF-A1E6-F69A68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D5A-E68E-426B-BE43-B567760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AF80-E9E6-490C-8594-C93985DCD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345-62C4-491B-9E34-985A3547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7990-FE72-420E-B1A0-BBB2BF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790E-6A87-4BDE-A791-4A850338738D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91E3-3149-47FF-8F45-6A5494FB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2CC1F-AE06-4748-B793-0006C356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D33-0225-4B34-BD9B-E8BCFA49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565-9DC2-4CA5-8328-F5EF32E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216B-B029-40B1-B0F3-9CF5E9C0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AAA2F-7B37-4855-8DBF-C5CD152F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246C-6874-43ED-915E-EC7C2F1A7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2E713-8A14-43F1-B602-4DC7919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F1AA-0FD6-4DE7-95C5-C2238BCFCD76}" type="datetime1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F670-159E-4FF5-A588-4BB53C4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8BD9-AC3B-46F3-9ABE-A966D83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3C5-7A2D-47FE-8506-70D3551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518A4-B83F-4666-98F1-E5E64D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84E1-261E-4F90-8258-BD42E0FAE035}" type="datetime1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DBD4B-6AE2-4BFE-BACB-35DC9C2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1359-0DC7-4CC5-96EC-2B00188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5C0-6172-443A-8550-C5AEF7F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4F7-6F8D-4EDB-BE46-16995A5862A8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8EA70-563E-4D6A-A695-A2304EB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89-CFE8-4BF6-89F5-95BC2AA2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2E7-FB66-4BED-8606-109B336C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E5BE-8F7E-4480-91CE-AA29B6C4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8E91-C3D4-44B0-ABB7-71919CEEF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57C33-194F-44C0-A02B-0632CEE4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5603-3F4C-4626-8D81-41AD2FC43A2B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A824E-1682-4514-AE10-C3E06E6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AD1A-B453-454F-8889-892A57E3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8A7-250D-4B4B-999A-D7CC29AA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E8CC-0793-43E3-B20A-9AB255F03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34B2-3A1E-412B-ACBC-C199C52F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782-E225-4C90-B25D-DCC8E92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D95D-96A8-4796-A632-62E0AF2EF28E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7DA6-0B62-44AF-A1A8-AEC7F9C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DFE0-5D76-4343-8888-E64C7C2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1B0-B7BE-4B8A-8078-DD53948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96EE-AFD6-4F25-A091-CA50D28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C83B-C661-4797-8896-381D9495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915FF-53F4-4CE6-AB13-16E64AFD4F21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95B-3212-422D-9E0E-4A8630FC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9251-FC05-4797-981D-496E3E1F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B516F-A10A-42CB-BB88-23E41B7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1.1 Introduction to Commercial Building Energy Audits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D900-BEA7-4F91-B6E7-01FB8CE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9F3-BFDB-466C-842E-3B1EA1A9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9" y="777083"/>
            <a:ext cx="2128838" cy="70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8B25-85FC-44BF-AE2B-C1D5784F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33" y="2538255"/>
            <a:ext cx="2964913" cy="112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15C69-7914-4553-A27F-AF844945023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33" y="4992156"/>
            <a:ext cx="2071741" cy="7523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0DA46-BE8A-4FA6-9BD7-10EC97520CAC}"/>
              </a:ext>
            </a:extLst>
          </p:cNvPr>
          <p:cNvCxnSpPr>
            <a:cxnSpLocks/>
          </p:cNvCxnSpPr>
          <p:nvPr/>
        </p:nvCxnSpPr>
        <p:spPr>
          <a:xfrm>
            <a:off x="4170185" y="447675"/>
            <a:ext cx="1" cy="5343576"/>
          </a:xfrm>
          <a:prstGeom prst="line">
            <a:avLst/>
          </a:prstGeom>
          <a:ln w="635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5496C2-BEF2-4301-B122-7457332E2E7B}"/>
              </a:ext>
            </a:extLst>
          </p:cNvPr>
          <p:cNvSpPr txBox="1"/>
          <p:nvPr/>
        </p:nvSpPr>
        <p:spPr>
          <a:xfrm>
            <a:off x="4869531" y="1486696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Commercial Buildings Energy Assessment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8012C-83B4-4378-B4BD-19E11FC6A904}"/>
              </a:ext>
            </a:extLst>
          </p:cNvPr>
          <p:cNvSpPr txBox="1"/>
          <p:nvPr/>
        </p:nvSpPr>
        <p:spPr>
          <a:xfrm>
            <a:off x="5035885" y="4842560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Training Module 1.1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Introduction to Commercial Building Energy Auditing</a:t>
            </a:r>
          </a:p>
        </p:txBody>
      </p:sp>
    </p:spTree>
    <p:extLst>
      <p:ext uri="{BB962C8B-B14F-4D97-AF65-F5344CB8AC3E}">
        <p14:creationId xmlns:p14="http://schemas.microsoft.com/office/powerpoint/2010/main" val="317914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515609" y="363008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Targeted Audits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620785" y="1267508"/>
            <a:ext cx="110556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67EE6-1622-49F9-A98A-5F6E8BA955AF}"/>
              </a:ext>
            </a:extLst>
          </p:cNvPr>
          <p:cNvSpPr txBox="1"/>
          <p:nvPr/>
        </p:nvSpPr>
        <p:spPr>
          <a:xfrm>
            <a:off x="620785" y="1249536"/>
            <a:ext cx="97094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Data logging</a:t>
            </a:r>
          </a:p>
          <a:p>
            <a:endParaRPr lang="en-US" sz="3200" dirty="0"/>
          </a:p>
          <a:p>
            <a:r>
              <a:rPr lang="en-US" sz="3200" dirty="0"/>
              <a:t>Trend data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C3E23-E3EA-481E-B08E-A0453BD9D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973" y="1679324"/>
            <a:ext cx="4343508" cy="34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0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515609" y="363008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Conclusion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620785" y="1267508"/>
            <a:ext cx="110556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67EE6-1622-49F9-A98A-5F6E8BA955AF}"/>
              </a:ext>
            </a:extLst>
          </p:cNvPr>
          <p:cNvSpPr txBox="1"/>
          <p:nvPr/>
        </p:nvSpPr>
        <p:spPr>
          <a:xfrm>
            <a:off x="620785" y="1249536"/>
            <a:ext cx="97094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AD921-99F6-4753-8A7F-1BD9CA565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85" y="1646222"/>
            <a:ext cx="4505325" cy="3238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D2D713-D87B-4497-8B45-17C0E9059C01}"/>
              </a:ext>
            </a:extLst>
          </p:cNvPr>
          <p:cNvSpPr txBox="1"/>
          <p:nvPr/>
        </p:nvSpPr>
        <p:spPr>
          <a:xfrm>
            <a:off x="877078" y="4884722"/>
            <a:ext cx="450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ASHRAE Procedures for Energy Audits, Figure 1 page 7</a:t>
            </a:r>
          </a:p>
        </p:txBody>
      </p:sp>
    </p:spTree>
    <p:extLst>
      <p:ext uri="{BB962C8B-B14F-4D97-AF65-F5344CB8AC3E}">
        <p14:creationId xmlns:p14="http://schemas.microsoft.com/office/powerpoint/2010/main" val="309706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a Commercial Building Energy Audit?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FDD77-0593-4EEA-950E-E7C3B0E9F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320" y="1326576"/>
            <a:ext cx="3563781" cy="4685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60DBAF-9E4A-42ED-8C7A-919096680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047" y="1372851"/>
            <a:ext cx="3533193" cy="45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Commercial Buildings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A384F-C372-41A4-8EFE-092F2BA0B1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534" y="1761688"/>
            <a:ext cx="4733983" cy="3153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6BAC1B-BF7C-4BC6-A078-EE717E76A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9640" y="1761687"/>
            <a:ext cx="5469622" cy="31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Terminology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67EE6-1622-49F9-A98A-5F6E8BA955AF}"/>
              </a:ext>
            </a:extLst>
          </p:cNvPr>
          <p:cNvSpPr txBox="1"/>
          <p:nvPr/>
        </p:nvSpPr>
        <p:spPr>
          <a:xfrm>
            <a:off x="1669409" y="1459715"/>
            <a:ext cx="6224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Energy Audit</a:t>
            </a:r>
          </a:p>
          <a:p>
            <a:endParaRPr lang="en-US" sz="3200" dirty="0"/>
          </a:p>
          <a:p>
            <a:r>
              <a:rPr lang="en-US" sz="3200" dirty="0"/>
              <a:t>Energy Assessment</a:t>
            </a:r>
          </a:p>
          <a:p>
            <a:endParaRPr lang="en-US" sz="3200" dirty="0"/>
          </a:p>
          <a:p>
            <a:r>
              <a:rPr lang="en-US" sz="3200" dirty="0"/>
              <a:t>Energy Analysis</a:t>
            </a:r>
          </a:p>
          <a:p>
            <a:endParaRPr lang="en-US" sz="3200" dirty="0"/>
          </a:p>
          <a:p>
            <a:r>
              <a:rPr lang="en-US" sz="3200" dirty="0"/>
              <a:t>Energy Survey</a:t>
            </a:r>
          </a:p>
          <a:p>
            <a:endParaRPr lang="en-US" sz="3200" dirty="0"/>
          </a:p>
          <a:p>
            <a:r>
              <a:rPr lang="en-US" sz="3200" dirty="0"/>
              <a:t>Energy Evaluation</a:t>
            </a:r>
          </a:p>
        </p:txBody>
      </p:sp>
    </p:spTree>
    <p:extLst>
      <p:ext uri="{BB962C8B-B14F-4D97-AF65-F5344CB8AC3E}">
        <p14:creationId xmlns:p14="http://schemas.microsoft.com/office/powerpoint/2010/main" val="148323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515609" y="363008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Levels of Effort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620785" y="1267508"/>
            <a:ext cx="110556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67EE6-1622-49F9-A98A-5F6E8BA955AF}"/>
              </a:ext>
            </a:extLst>
          </p:cNvPr>
          <p:cNvSpPr txBox="1"/>
          <p:nvPr/>
        </p:nvSpPr>
        <p:spPr>
          <a:xfrm>
            <a:off x="492174" y="1459715"/>
            <a:ext cx="11511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Level 1 	Walk-Through Analysis</a:t>
            </a:r>
          </a:p>
          <a:p>
            <a:endParaRPr lang="en-US" sz="3200" dirty="0"/>
          </a:p>
          <a:p>
            <a:r>
              <a:rPr lang="en-US" sz="3200" dirty="0"/>
              <a:t>Level 2	Energy Survey Analysis</a:t>
            </a:r>
          </a:p>
          <a:p>
            <a:endParaRPr lang="en-US" sz="3200" dirty="0"/>
          </a:p>
          <a:p>
            <a:r>
              <a:rPr lang="en-US" sz="3200" dirty="0"/>
              <a:t>Level 3	Detailed Analysis of Capital Intense Modifications</a:t>
            </a:r>
          </a:p>
          <a:p>
            <a:endParaRPr lang="en-US" sz="3200" dirty="0"/>
          </a:p>
          <a:p>
            <a:r>
              <a:rPr lang="en-US" sz="3200" dirty="0"/>
              <a:t>“Targeted Audits”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63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515609" y="363008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Preliminary Energy Use Analysis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620785" y="1267508"/>
            <a:ext cx="110556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67EE6-1622-49F9-A98A-5F6E8BA955AF}"/>
              </a:ext>
            </a:extLst>
          </p:cNvPr>
          <p:cNvSpPr txBox="1"/>
          <p:nvPr/>
        </p:nvSpPr>
        <p:spPr>
          <a:xfrm>
            <a:off x="1389212" y="2543504"/>
            <a:ext cx="9709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ECI	Energy Cost Index		($/square foot/year)</a:t>
            </a:r>
          </a:p>
          <a:p>
            <a:endParaRPr lang="en-US" sz="3200" dirty="0"/>
          </a:p>
          <a:p>
            <a:r>
              <a:rPr lang="en-US" sz="3200" dirty="0"/>
              <a:t>EUI	Energy Utilization Index	(</a:t>
            </a:r>
            <a:r>
              <a:rPr lang="en-US" sz="3200" dirty="0" err="1"/>
              <a:t>kBtu</a:t>
            </a:r>
            <a:r>
              <a:rPr lang="en-US" sz="3200" dirty="0"/>
              <a:t>/square foot/year)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57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515609" y="363008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Level 1 – Walk Through Survey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620785" y="1267508"/>
            <a:ext cx="110556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67EE6-1622-49F9-A98A-5F6E8BA955AF}"/>
              </a:ext>
            </a:extLst>
          </p:cNvPr>
          <p:cNvSpPr txBox="1"/>
          <p:nvPr/>
        </p:nvSpPr>
        <p:spPr>
          <a:xfrm>
            <a:off x="620785" y="1593880"/>
            <a:ext cx="97094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Establish energy savings potential</a:t>
            </a:r>
          </a:p>
          <a:p>
            <a:endParaRPr lang="en-US" sz="3200" dirty="0"/>
          </a:p>
          <a:p>
            <a:r>
              <a:rPr lang="en-US" sz="3200" dirty="0"/>
              <a:t>Prioritize measures for Level 2 and </a:t>
            </a:r>
          </a:p>
          <a:p>
            <a:r>
              <a:rPr lang="en-US" sz="3200" dirty="0"/>
              <a:t>Level 3 analysis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6EDB79-D82B-4E13-99CC-9BD2A7E58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5621">
            <a:off x="7517048" y="1929498"/>
            <a:ext cx="3745335" cy="286819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82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515609" y="363008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Level 2 – Energy Survey and Analysis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620785" y="1267508"/>
            <a:ext cx="110556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67EE6-1622-49F9-A98A-5F6E8BA955AF}"/>
              </a:ext>
            </a:extLst>
          </p:cNvPr>
          <p:cNvSpPr txBox="1"/>
          <p:nvPr/>
        </p:nvSpPr>
        <p:spPr>
          <a:xfrm>
            <a:off x="620785" y="1593880"/>
            <a:ext cx="9709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Energy End Use</a:t>
            </a:r>
          </a:p>
          <a:p>
            <a:endParaRPr lang="en-US" sz="3200" dirty="0"/>
          </a:p>
          <a:p>
            <a:r>
              <a:rPr lang="en-US" sz="3200" dirty="0"/>
              <a:t>EEMs Energy Efficiency Measures</a:t>
            </a:r>
          </a:p>
          <a:p>
            <a:endParaRPr lang="en-US" sz="3200" dirty="0"/>
          </a:p>
          <a:p>
            <a:r>
              <a:rPr lang="en-US" sz="3200" dirty="0"/>
              <a:t>O&amp;M Operation and Maintenance</a:t>
            </a:r>
          </a:p>
          <a:p>
            <a:r>
              <a:rPr lang="en-US" sz="3200" dirty="0" err="1"/>
              <a:t>Procesures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798781-75AE-4362-82B8-F728924F0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43867"/>
            <a:ext cx="46482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930261C-3229-4357-AF44-48348BA41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31" y="2882929"/>
            <a:ext cx="3315169" cy="23102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1.1 Introduction to Commercial Building Energy Audits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515609" y="363008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Level 3 – Detailed Analysis of Capital-Intense Modifications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620785" y="1267508"/>
            <a:ext cx="110556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67EE6-1622-49F9-A98A-5F6E8BA955AF}"/>
              </a:ext>
            </a:extLst>
          </p:cNvPr>
          <p:cNvSpPr txBox="1"/>
          <p:nvPr/>
        </p:nvSpPr>
        <p:spPr>
          <a:xfrm>
            <a:off x="620785" y="1593880"/>
            <a:ext cx="97094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Energy Modeling</a:t>
            </a:r>
          </a:p>
          <a:p>
            <a:endParaRPr lang="en-US" sz="3200" dirty="0"/>
          </a:p>
          <a:p>
            <a:r>
              <a:rPr lang="en-US" sz="3200" dirty="0"/>
              <a:t>Life Cycle Cost Analysis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E34B1D-9F82-41B4-9B63-4D7E3FBE0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1229">
            <a:off x="7770227" y="1824780"/>
            <a:ext cx="3257044" cy="394371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61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296</Words>
  <Application>Microsoft Office PowerPoint</Application>
  <PresentationFormat>Widescreen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Marinello</dc:creator>
  <cp:lastModifiedBy>Suzanne Marinello</cp:lastModifiedBy>
  <cp:revision>6</cp:revision>
  <dcterms:created xsi:type="dcterms:W3CDTF">2021-10-15T13:13:21Z</dcterms:created>
  <dcterms:modified xsi:type="dcterms:W3CDTF">2021-10-19T21:22:48Z</dcterms:modified>
</cp:coreProperties>
</file>