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0" r:id="rId6"/>
    <p:sldId id="259" r:id="rId7"/>
    <p:sldId id="261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01D4-86AE-4297-982B-6E583A0FE7BF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2C89-9673-46A8-8612-EFF3E0F53B9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01D4-86AE-4297-982B-6E583A0FE7BF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2C89-9673-46A8-8612-EFF3E0F53B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01D4-86AE-4297-982B-6E583A0FE7BF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2C89-9673-46A8-8612-EFF3E0F53B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01D4-86AE-4297-982B-6E583A0FE7BF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2C89-9673-46A8-8612-EFF3E0F53B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01D4-86AE-4297-982B-6E583A0FE7BF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2C89-9673-46A8-8612-EFF3E0F53B9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01D4-86AE-4297-982B-6E583A0FE7BF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2C89-9673-46A8-8612-EFF3E0F53B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01D4-86AE-4297-982B-6E583A0FE7BF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2C89-9673-46A8-8612-EFF3E0F53B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01D4-86AE-4297-982B-6E583A0FE7BF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2C89-9673-46A8-8612-EFF3E0F53B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01D4-86AE-4297-982B-6E583A0FE7BF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2C89-9673-46A8-8612-EFF3E0F53B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01D4-86AE-4297-982B-6E583A0FE7BF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2C89-9673-46A8-8612-EFF3E0F53B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01D4-86AE-4297-982B-6E583A0FE7BF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91E2C89-9673-46A8-8612-EFF3E0F53B9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9101D4-86AE-4297-982B-6E583A0FE7BF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1E2C89-9673-46A8-8612-EFF3E0F53B9F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YsPrasanna/aircraft-hydraulic-systems" TargetMode="External"/><Relationship Id="rId2" Type="http://schemas.openxmlformats.org/officeDocument/2006/relationships/hyperlink" Target="http://www.epa.gov/otaq/technology/research/videos/bladder_accumulator.webm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Hydraulic Systems Valves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40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Sequence Valve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Actuated by pressure</a:t>
            </a:r>
          </a:p>
          <a:p>
            <a:r>
              <a:rPr lang="en-US" dirty="0" smtClean="0"/>
              <a:t>Once one operation is complete the pressure opens piston to energize other</a:t>
            </a:r>
          </a:p>
          <a:p>
            <a:r>
              <a:rPr lang="en-US" dirty="0" smtClean="0"/>
              <a:t>Drain incorporated for passing fluid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0"/>
            <a:ext cx="650557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987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Sequence Valves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Plunger actuated through the body of the valve</a:t>
            </a:r>
          </a:p>
          <a:p>
            <a:r>
              <a:rPr lang="en-US" dirty="0" smtClean="0"/>
              <a:t>Plunger is actuated by the primary unit</a:t>
            </a:r>
          </a:p>
          <a:p>
            <a:r>
              <a:rPr lang="en-US" dirty="0" smtClean="0"/>
              <a:t>Check valve unseated by pressure or plunger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733800"/>
            <a:ext cx="3151187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962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15" y="723762"/>
            <a:ext cx="7162985" cy="537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934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Valves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Prioritizes systems when pressure is low</a:t>
            </a:r>
          </a:p>
          <a:p>
            <a:r>
              <a:rPr lang="en-US" dirty="0" smtClean="0"/>
              <a:t>Non-critical systems are bypassed at a set pressure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81325"/>
            <a:ext cx="3114675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796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Quick Disconnect Valves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Installed in lines to prevent fluid loss</a:t>
            </a:r>
          </a:p>
          <a:p>
            <a:r>
              <a:rPr lang="en-US" sz="1600" dirty="0" smtClean="0"/>
              <a:t>Used in both pressure and suction lines immediately upstream and downstream of pumps</a:t>
            </a:r>
          </a:p>
          <a:p>
            <a:r>
              <a:rPr lang="en-US" sz="1600" dirty="0" smtClean="0"/>
              <a:t>Allows test stand connection</a:t>
            </a:r>
          </a:p>
          <a:p>
            <a:r>
              <a:rPr lang="en-US" sz="1600" dirty="0" smtClean="0"/>
              <a:t>Valve has a poppet type assembly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451514"/>
            <a:ext cx="3538538" cy="325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330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Hydraulic Fuses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Safety device  to cutoff flow</a:t>
            </a:r>
          </a:p>
          <a:p>
            <a:r>
              <a:rPr lang="en-US" sz="1600" dirty="0" smtClean="0"/>
              <a:t>Detects a sudden increase in flow , burst downstream</a:t>
            </a:r>
          </a:p>
          <a:p>
            <a:r>
              <a:rPr lang="en-US" sz="1600" dirty="0" smtClean="0"/>
              <a:t>Preserves fluid for the rest of the system</a:t>
            </a:r>
          </a:p>
          <a:p>
            <a:r>
              <a:rPr lang="en-US" sz="1600" dirty="0" smtClean="0"/>
              <a:t>Uses</a:t>
            </a:r>
          </a:p>
          <a:p>
            <a:pPr marL="0" indent="0">
              <a:buNone/>
            </a:pPr>
            <a:r>
              <a:rPr lang="en-US" sz="1600" dirty="0" smtClean="0"/>
              <a:t>Brake systems</a:t>
            </a:r>
          </a:p>
          <a:p>
            <a:pPr marL="0" indent="0">
              <a:buNone/>
            </a:pPr>
            <a:r>
              <a:rPr lang="en-US" sz="1600" dirty="0" smtClean="0"/>
              <a:t>Flaps and slats</a:t>
            </a:r>
          </a:p>
          <a:p>
            <a:pPr marL="0" indent="0">
              <a:buNone/>
            </a:pPr>
            <a:r>
              <a:rPr lang="en-US" sz="1600" dirty="0" smtClean="0"/>
              <a:t>Gear</a:t>
            </a:r>
          </a:p>
          <a:p>
            <a:pPr marL="0" indent="0">
              <a:buNone/>
            </a:pPr>
            <a:r>
              <a:rPr lang="en-US" sz="1600" dirty="0" smtClean="0"/>
              <a:t>Thrusters</a:t>
            </a:r>
          </a:p>
          <a:p>
            <a:r>
              <a:rPr lang="en-US" sz="1600" dirty="0" smtClean="0"/>
              <a:t>Also comes in an automatic reset configuration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568" y="3886200"/>
            <a:ext cx="3350232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319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Control Valves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A means to control pressure for safe and efficient operations</a:t>
            </a:r>
          </a:p>
          <a:p>
            <a:r>
              <a:rPr lang="en-US" sz="1600" dirty="0" smtClean="0"/>
              <a:t>Various types and uses</a:t>
            </a:r>
          </a:p>
          <a:p>
            <a:pPr marL="0" indent="0">
              <a:buNone/>
            </a:pPr>
            <a:r>
              <a:rPr lang="en-US" sz="1600" dirty="0" smtClean="0"/>
              <a:t>Escape for pressure above set limit</a:t>
            </a:r>
          </a:p>
          <a:p>
            <a:pPr marL="0" indent="0">
              <a:buNone/>
            </a:pPr>
            <a:r>
              <a:rPr lang="en-US" sz="1600" dirty="0" smtClean="0"/>
              <a:t>Reducers</a:t>
            </a:r>
          </a:p>
          <a:p>
            <a:pPr marL="0" indent="0">
              <a:buNone/>
            </a:pPr>
            <a:r>
              <a:rPr lang="en-US" sz="1600" dirty="0" smtClean="0"/>
              <a:t>Maintain system pressures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13462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Relief Valves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Regulates pressure for system requirements</a:t>
            </a:r>
          </a:p>
          <a:p>
            <a:r>
              <a:rPr lang="en-US" sz="1600" dirty="0" smtClean="0"/>
              <a:t>Limit amount of pressure on a confined liquid</a:t>
            </a:r>
          </a:p>
          <a:p>
            <a:r>
              <a:rPr lang="en-US" sz="1600" dirty="0" smtClean="0"/>
              <a:t>Protects components</a:t>
            </a:r>
          </a:p>
          <a:p>
            <a:r>
              <a:rPr lang="en-US" sz="1600" dirty="0" smtClean="0"/>
              <a:t>Protects lines from rupture</a:t>
            </a:r>
          </a:p>
          <a:p>
            <a:r>
              <a:rPr lang="en-US" sz="1600" dirty="0" smtClean="0"/>
              <a:t>A safety valve that can be adjusted in some cases</a:t>
            </a:r>
          </a:p>
          <a:p>
            <a:r>
              <a:rPr lang="en-US" sz="1600" dirty="0" smtClean="0"/>
              <a:t>Fluid discharges  to return line</a:t>
            </a:r>
          </a:p>
          <a:p>
            <a:r>
              <a:rPr lang="en-US" sz="1600" dirty="0" smtClean="0"/>
              <a:t>Various types</a:t>
            </a:r>
          </a:p>
          <a:p>
            <a:pPr marL="0" indent="0">
              <a:buNone/>
            </a:pPr>
            <a:r>
              <a:rPr lang="en-US" sz="1600" dirty="0" smtClean="0"/>
              <a:t>Ball</a:t>
            </a:r>
          </a:p>
          <a:p>
            <a:pPr marL="0" indent="0">
              <a:buNone/>
            </a:pPr>
            <a:r>
              <a:rPr lang="en-US" sz="1600" dirty="0" smtClean="0"/>
              <a:t>Sleeve</a:t>
            </a:r>
          </a:p>
          <a:p>
            <a:pPr marL="0" indent="0">
              <a:buNone/>
            </a:pPr>
            <a:r>
              <a:rPr lang="en-US" sz="1600" dirty="0" smtClean="0"/>
              <a:t>Poppet</a:t>
            </a:r>
          </a:p>
          <a:p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5029200"/>
            <a:ext cx="2733675" cy="14859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52600"/>
            <a:ext cx="280987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4958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Relief Valves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System relief valve</a:t>
            </a:r>
          </a:p>
          <a:p>
            <a:pPr marL="0" indent="0">
              <a:buNone/>
            </a:pPr>
            <a:r>
              <a:rPr lang="en-US" sz="1600" dirty="0" smtClean="0"/>
              <a:t>Used as safety device to back up pressure regulators or pump compensators</a:t>
            </a:r>
          </a:p>
          <a:p>
            <a:pPr marL="0" indent="0">
              <a:buNone/>
            </a:pPr>
            <a:r>
              <a:rPr lang="en-US" sz="1600" dirty="0" smtClean="0"/>
              <a:t>All systems with hydraulic pumps have relief valves as safety devices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 smtClean="0"/>
              <a:t>Thermal relief valve</a:t>
            </a:r>
          </a:p>
          <a:p>
            <a:pPr marL="0" indent="0">
              <a:buNone/>
            </a:pPr>
            <a:r>
              <a:rPr lang="en-US" sz="1600" dirty="0" smtClean="0"/>
              <a:t>Used to relieve pressure due to thermal expansion</a:t>
            </a:r>
          </a:p>
          <a:p>
            <a:pPr marL="0" indent="0">
              <a:buNone/>
            </a:pPr>
            <a:r>
              <a:rPr lang="en-US" sz="1600" dirty="0" smtClean="0"/>
              <a:t>Used when a check valve or selector valve prevents pressure from being relieved via main system valve</a:t>
            </a:r>
          </a:p>
          <a:p>
            <a:pPr marL="0" indent="0">
              <a:buNone/>
            </a:pPr>
            <a:r>
              <a:rPr lang="en-US" sz="1600" dirty="0" smtClean="0"/>
              <a:t>Usually smaller than system relief valves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660011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59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Regulators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Used with constant-delivery pumps</a:t>
            </a:r>
          </a:p>
          <a:p>
            <a:r>
              <a:rPr lang="en-US" sz="1600" dirty="0" smtClean="0"/>
              <a:t>Manages the output within predetermined range</a:t>
            </a:r>
          </a:p>
          <a:p>
            <a:r>
              <a:rPr lang="en-US" sz="1600" dirty="0" smtClean="0"/>
              <a:t>Allows the pump to turn without resistance</a:t>
            </a:r>
          </a:p>
          <a:p>
            <a:r>
              <a:rPr lang="en-US" sz="1600" dirty="0" smtClean="0"/>
              <a:t>Position before the system and after pump</a:t>
            </a:r>
          </a:p>
          <a:p>
            <a:r>
              <a:rPr lang="en-US" sz="1600" dirty="0" smtClean="0"/>
              <a:t>The combination of pump and regulator is the same as a variable delivery type pump</a:t>
            </a:r>
            <a:endParaRPr lang="en-US" sz="1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581400"/>
            <a:ext cx="23812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80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Control Valves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speed and direction of flow</a:t>
            </a:r>
          </a:p>
          <a:p>
            <a:r>
              <a:rPr lang="en-US" dirty="0" smtClean="0"/>
              <a:t>Examples</a:t>
            </a:r>
          </a:p>
          <a:p>
            <a:pPr marL="0" indent="0">
              <a:buNone/>
            </a:pPr>
            <a:r>
              <a:rPr lang="en-US" dirty="0" smtClean="0"/>
              <a:t>Selector valves</a:t>
            </a:r>
          </a:p>
          <a:p>
            <a:pPr marL="0" indent="0">
              <a:buNone/>
            </a:pPr>
            <a:r>
              <a:rPr lang="en-US" dirty="0" smtClean="0"/>
              <a:t>Check valves</a:t>
            </a:r>
          </a:p>
          <a:p>
            <a:pPr marL="0" indent="0">
              <a:buNone/>
            </a:pPr>
            <a:r>
              <a:rPr lang="en-US" dirty="0" smtClean="0"/>
              <a:t>Sequence valves</a:t>
            </a:r>
          </a:p>
          <a:p>
            <a:pPr marL="0" indent="0">
              <a:buNone/>
            </a:pPr>
            <a:r>
              <a:rPr lang="en-US" dirty="0" smtClean="0"/>
              <a:t>Priority valves</a:t>
            </a:r>
          </a:p>
          <a:p>
            <a:pPr marL="0" indent="0">
              <a:buNone/>
            </a:pPr>
            <a:r>
              <a:rPr lang="en-US" dirty="0" smtClean="0"/>
              <a:t>Shuttle valves</a:t>
            </a:r>
          </a:p>
          <a:p>
            <a:pPr marL="0" indent="0">
              <a:buNone/>
            </a:pPr>
            <a:r>
              <a:rPr lang="en-US" dirty="0" smtClean="0"/>
              <a:t>Quick disconnect valves</a:t>
            </a:r>
          </a:p>
          <a:p>
            <a:pPr marL="0" indent="0">
              <a:buNone/>
            </a:pPr>
            <a:r>
              <a:rPr lang="en-US" dirty="0" smtClean="0"/>
              <a:t>Hydraulic fuses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400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Pressure Reducers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Lower normal operating by specified amount</a:t>
            </a:r>
          </a:p>
          <a:p>
            <a:r>
              <a:rPr lang="en-US" sz="1600" dirty="0" smtClean="0"/>
              <a:t>Supplies pressure to a system that operates at a lower pressure</a:t>
            </a:r>
          </a:p>
          <a:p>
            <a:r>
              <a:rPr lang="en-US" sz="1600" dirty="0" smtClean="0"/>
              <a:t>A reducing valve can normally be set for any desired pressure</a:t>
            </a:r>
          </a:p>
          <a:p>
            <a:r>
              <a:rPr lang="en-US" sz="1600" dirty="0" smtClean="0"/>
              <a:t>Once set pressure is maintained regardless of changes in supply (as long supply is higher)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29000"/>
            <a:ext cx="27813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76650"/>
            <a:ext cx="42481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71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Shuttle Valves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Main purpose is to isolate normal system from an alternate or emergency system</a:t>
            </a:r>
          </a:p>
          <a:p>
            <a:r>
              <a:rPr lang="en-US" sz="1600" dirty="0" smtClean="0"/>
              <a:t>Shuttle shuts off flow to normal system when spring pressure is overcome</a:t>
            </a:r>
          </a:p>
          <a:p>
            <a:r>
              <a:rPr lang="en-US" sz="1600" dirty="0" smtClean="0"/>
              <a:t>Four types</a:t>
            </a:r>
          </a:p>
          <a:p>
            <a:pPr marL="0" indent="0">
              <a:buNone/>
            </a:pPr>
            <a:r>
              <a:rPr lang="en-US" sz="1600" dirty="0" smtClean="0"/>
              <a:t>Sliding plunge</a:t>
            </a:r>
          </a:p>
          <a:p>
            <a:pPr marL="0" indent="0">
              <a:buNone/>
            </a:pPr>
            <a:r>
              <a:rPr lang="en-US" sz="1600" dirty="0" smtClean="0"/>
              <a:t>Spring-loaded piston</a:t>
            </a:r>
          </a:p>
          <a:p>
            <a:pPr marL="0" indent="0">
              <a:buNone/>
            </a:pPr>
            <a:r>
              <a:rPr lang="en-US" sz="1600" dirty="0" smtClean="0"/>
              <a:t>Spring-loaded ball</a:t>
            </a:r>
          </a:p>
          <a:p>
            <a:pPr marL="0" indent="0">
              <a:buNone/>
            </a:pPr>
            <a:r>
              <a:rPr lang="en-US" sz="1600" dirty="0" smtClean="0"/>
              <a:t>Spring-loaded poppet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98392"/>
            <a:ext cx="351091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14400"/>
            <a:ext cx="16764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148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556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Shutoff Valves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Used primarily to shutoff flow</a:t>
            </a:r>
          </a:p>
          <a:p>
            <a:r>
              <a:rPr lang="en-US" sz="1600" dirty="0" smtClean="0"/>
              <a:t>Can be used to prioritize flow</a:t>
            </a:r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88" y="2209800"/>
            <a:ext cx="3571875" cy="298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222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Accumulators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Steel sphere divided into two chambers by a diaphragm</a:t>
            </a:r>
          </a:p>
          <a:p>
            <a:r>
              <a:rPr lang="en-US" sz="1600" dirty="0" smtClean="0"/>
              <a:t>Upper chamber contains fluid at system pressure</a:t>
            </a:r>
          </a:p>
          <a:p>
            <a:r>
              <a:rPr lang="en-US" sz="1600" dirty="0" smtClean="0"/>
              <a:t>Lower chamber is charged with nitrogen</a:t>
            </a:r>
          </a:p>
          <a:p>
            <a:r>
              <a:rPr lang="en-US" sz="1600" dirty="0" smtClean="0"/>
              <a:t>Cylindrical types can be used in high pressure systems</a:t>
            </a:r>
          </a:p>
          <a:p>
            <a:r>
              <a:rPr lang="en-US" sz="1600" dirty="0" smtClean="0"/>
              <a:t>Many Aircraft may have multiple accumulators/main system and emergency system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33986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Spherical Accumulator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Two halves fastened, threaded or welded together.</a:t>
            </a:r>
          </a:p>
          <a:p>
            <a:r>
              <a:rPr lang="en-US" sz="1600" dirty="0" smtClean="0"/>
              <a:t>Top port and bottom port</a:t>
            </a:r>
          </a:p>
          <a:p>
            <a:r>
              <a:rPr lang="en-US" sz="1600" dirty="0" smtClean="0"/>
              <a:t>Air side has Schrader valve</a:t>
            </a:r>
          </a:p>
          <a:p>
            <a:r>
              <a:rPr lang="en-US" sz="1600" dirty="0" smtClean="0"/>
              <a:t>Synthetic rubber bladder or diaphragm</a:t>
            </a:r>
          </a:p>
          <a:p>
            <a:r>
              <a:rPr lang="en-US" sz="1600" dirty="0" smtClean="0"/>
              <a:t>Screen to prevent extrusion</a:t>
            </a:r>
          </a:p>
          <a:p>
            <a:r>
              <a:rPr lang="en-US" sz="1600" dirty="0" smtClean="0"/>
              <a:t>Bladder is installed using a retainer plug</a:t>
            </a:r>
          </a:p>
          <a:p>
            <a:endParaRPr lang="en-US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96224"/>
            <a:ext cx="4776787" cy="289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030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Cylindrical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Cylinder and piston assembly</a:t>
            </a:r>
          </a:p>
          <a:p>
            <a:r>
              <a:rPr lang="en-US" sz="1600" dirty="0" smtClean="0"/>
              <a:t>Sealed with gaskets and </a:t>
            </a:r>
            <a:r>
              <a:rPr lang="en-US" sz="1600" dirty="0" err="1" smtClean="0"/>
              <a:t>packings</a:t>
            </a:r>
            <a:endParaRPr lang="en-US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50" y="4343400"/>
            <a:ext cx="2693987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30650"/>
            <a:ext cx="41814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584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Accumulator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Accumulator is pre-charged with nitrogen (accumulator preload)</a:t>
            </a:r>
          </a:p>
          <a:p>
            <a:r>
              <a:rPr lang="en-US" sz="1600" dirty="0" smtClean="0"/>
              <a:t>Preload must be overcome to move piston or bladder</a:t>
            </a:r>
          </a:p>
          <a:p>
            <a:r>
              <a:rPr lang="en-US" sz="1600" dirty="0" smtClean="0"/>
              <a:t>Used to augment or operate systems</a:t>
            </a:r>
          </a:p>
          <a:p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www.epa.gov/otaq/technology/research/videos/bladder_accumulator.webm</a:t>
            </a:r>
            <a:endParaRPr lang="en-US" sz="1600" dirty="0" smtClean="0"/>
          </a:p>
          <a:p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www.slideshare.net/YsPrasanna/aircraft-hydraulic-systems</a:t>
            </a:r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48821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Inspection, minor repairs, replacement of parts and testing</a:t>
            </a:r>
          </a:p>
          <a:p>
            <a:r>
              <a:rPr lang="en-US" sz="1600" dirty="0" smtClean="0"/>
              <a:t>They can be dangerous</a:t>
            </a:r>
          </a:p>
          <a:p>
            <a:pPr marL="0" indent="0">
              <a:buNone/>
            </a:pPr>
            <a:r>
              <a:rPr lang="en-US" sz="1600" dirty="0" smtClean="0"/>
              <a:t>Before disassembling ensure all pressure is bled off</a:t>
            </a:r>
          </a:p>
          <a:p>
            <a:pPr marL="0" indent="0">
              <a:buNone/>
            </a:pPr>
            <a:r>
              <a:rPr lang="en-US" sz="1600" dirty="0" smtClean="0"/>
              <a:t>Ensure your familiar with the operation of the valve used to fill and empty unit</a:t>
            </a:r>
            <a:endParaRPr lang="en-US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24574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0808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Exchangers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Used in transport type aircraft</a:t>
            </a:r>
          </a:p>
          <a:p>
            <a:pPr marL="0" indent="0">
              <a:buNone/>
            </a:pPr>
            <a:r>
              <a:rPr lang="en-US" sz="1800" dirty="0" smtClean="0"/>
              <a:t>Cools fluid extending service life to components and fluid</a:t>
            </a:r>
          </a:p>
          <a:p>
            <a:pPr marL="0" indent="0">
              <a:buNone/>
            </a:pPr>
            <a:r>
              <a:rPr lang="en-US" sz="1800" dirty="0" smtClean="0"/>
              <a:t>Can be located within fuel tanks</a:t>
            </a:r>
          </a:p>
          <a:p>
            <a:r>
              <a:rPr lang="en-US" sz="1800" dirty="0" smtClean="0"/>
              <a:t>Constructed of aluminum finned tubes to transfer heat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3276600"/>
            <a:ext cx="273367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2440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Transforms fluid energy into mechanical energy</a:t>
            </a:r>
          </a:p>
          <a:p>
            <a:r>
              <a:rPr lang="en-US" sz="1600" dirty="0" smtClean="0"/>
              <a:t>Imparts linear motion on an object or mechanism</a:t>
            </a:r>
          </a:p>
          <a:p>
            <a:r>
              <a:rPr lang="en-US" sz="1600" dirty="0" smtClean="0"/>
              <a:t>Parts</a:t>
            </a:r>
          </a:p>
          <a:p>
            <a:pPr marL="0" indent="0">
              <a:buNone/>
            </a:pPr>
            <a:r>
              <a:rPr lang="en-US" sz="1600" dirty="0" smtClean="0"/>
              <a:t>Cylinder Housing</a:t>
            </a:r>
          </a:p>
          <a:p>
            <a:pPr marL="0" indent="0">
              <a:buNone/>
            </a:pPr>
            <a:r>
              <a:rPr lang="en-US" sz="1600" dirty="0" smtClean="0"/>
              <a:t>Piston and rods</a:t>
            </a:r>
          </a:p>
          <a:p>
            <a:pPr marL="0" indent="0">
              <a:buNone/>
            </a:pPr>
            <a:r>
              <a:rPr lang="en-US" sz="1600" dirty="0" smtClean="0"/>
              <a:t>Seals</a:t>
            </a:r>
          </a:p>
          <a:p>
            <a:r>
              <a:rPr lang="en-US" sz="1600" dirty="0" smtClean="0"/>
              <a:t>Two major types</a:t>
            </a:r>
          </a:p>
          <a:p>
            <a:pPr marL="0" indent="0">
              <a:buNone/>
            </a:pPr>
            <a:r>
              <a:rPr lang="en-US" sz="1600" dirty="0" smtClean="0"/>
              <a:t>Single-action</a:t>
            </a:r>
          </a:p>
          <a:p>
            <a:pPr marL="0" indent="0">
              <a:buNone/>
            </a:pPr>
            <a:r>
              <a:rPr lang="en-US" sz="1600" dirty="0" smtClean="0"/>
              <a:t>Double action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61447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Selector Valves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Controls movement of hydraulic actuator or similar device</a:t>
            </a:r>
          </a:p>
          <a:p>
            <a:r>
              <a:rPr lang="en-US" dirty="0" smtClean="0"/>
              <a:t>Provides simultaneous flow within unit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29000"/>
            <a:ext cx="5538788" cy="318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429000"/>
            <a:ext cx="31527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2836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Single-Action Actuator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Single port produces power only in one direction</a:t>
            </a:r>
          </a:p>
          <a:p>
            <a:r>
              <a:rPr lang="en-US" sz="1600" dirty="0" smtClean="0"/>
              <a:t>Controlled by a three-way selector valve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570547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19400"/>
            <a:ext cx="183832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8360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Double-Action Actuator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Provides power in both directions</a:t>
            </a:r>
          </a:p>
          <a:p>
            <a:r>
              <a:rPr lang="en-US" sz="1600" dirty="0" smtClean="0"/>
              <a:t>Controlled by a four-way selector valve</a:t>
            </a:r>
          </a:p>
          <a:p>
            <a:r>
              <a:rPr lang="en-US" sz="1600" dirty="0" smtClean="0"/>
              <a:t>Has ability to hold a load in position</a:t>
            </a:r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839" y="3733800"/>
            <a:ext cx="570547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7371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Actuator Operation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200" y="2286000"/>
            <a:ext cx="3371400" cy="361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2719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Rotary Actuators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Can be mounted right at the part within a limited space</a:t>
            </a:r>
          </a:p>
          <a:p>
            <a:r>
              <a:rPr lang="en-US" sz="1600" dirty="0" smtClean="0"/>
              <a:t>Varied in configurations, not limited to 90 degree pivot arc</a:t>
            </a:r>
          </a:p>
          <a:p>
            <a:r>
              <a:rPr lang="en-US" sz="1600" dirty="0" smtClean="0"/>
              <a:t>Rack and pinion design used for many nose wheel steering systems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00400"/>
            <a:ext cx="2619375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8913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Hydraulic Motors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Piston type are most common</a:t>
            </a:r>
          </a:p>
          <a:p>
            <a:r>
              <a:rPr lang="en-US" sz="1600" dirty="0" smtClean="0"/>
              <a:t>Same design as a pump except they convert hydraulic energy to mechanical energy</a:t>
            </a:r>
          </a:p>
          <a:p>
            <a:r>
              <a:rPr lang="en-US" sz="1600" dirty="0" smtClean="0"/>
              <a:t>Either axial inline or bent axis type</a:t>
            </a:r>
          </a:p>
          <a:p>
            <a:r>
              <a:rPr lang="en-US" sz="1600" dirty="0" smtClean="0"/>
              <a:t>Most common is fixed-displacement bent axis</a:t>
            </a:r>
          </a:p>
          <a:p>
            <a:r>
              <a:rPr lang="en-US" sz="1600" dirty="0" smtClean="0"/>
              <a:t>Used on flaps, slats, and trim</a:t>
            </a:r>
          </a:p>
          <a:p>
            <a:r>
              <a:rPr lang="en-US" sz="1600" dirty="0" smtClean="0"/>
              <a:t>Some may be of variable-displacement</a:t>
            </a:r>
          </a:p>
          <a:p>
            <a:endParaRPr lang="en-US" sz="1600" dirty="0"/>
          </a:p>
          <a:p>
            <a:r>
              <a:rPr lang="en-US" sz="1600" dirty="0" smtClean="0"/>
              <a:t>Advantages</a:t>
            </a:r>
          </a:p>
          <a:p>
            <a:pPr marL="0" indent="0">
              <a:buNone/>
            </a:pPr>
            <a:r>
              <a:rPr lang="en-US" sz="1600" dirty="0" smtClean="0"/>
              <a:t>Constant efficient speed</a:t>
            </a:r>
          </a:p>
          <a:p>
            <a:pPr marL="0" indent="0">
              <a:buNone/>
            </a:pPr>
            <a:r>
              <a:rPr lang="en-US" sz="1600" dirty="0" smtClean="0"/>
              <a:t>Rapid/smooth operation</a:t>
            </a:r>
          </a:p>
          <a:p>
            <a:pPr marL="0" indent="0">
              <a:buNone/>
            </a:pPr>
            <a:r>
              <a:rPr lang="en-US" sz="1600" dirty="0" smtClean="0"/>
              <a:t>Control over max torque/power</a:t>
            </a:r>
          </a:p>
          <a:p>
            <a:pPr marL="0" indent="0">
              <a:buNone/>
            </a:pPr>
            <a:r>
              <a:rPr lang="en-US" sz="1600" dirty="0" smtClean="0"/>
              <a:t>Smooth reverse operation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733" y="3733800"/>
            <a:ext cx="55530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844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Selector Valves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Poppet</a:t>
            </a:r>
          </a:p>
          <a:p>
            <a:r>
              <a:rPr lang="en-US" dirty="0" smtClean="0"/>
              <a:t>Spool</a:t>
            </a:r>
          </a:p>
          <a:p>
            <a:r>
              <a:rPr lang="en-US" dirty="0" smtClean="0"/>
              <a:t>Piston</a:t>
            </a:r>
          </a:p>
          <a:p>
            <a:r>
              <a:rPr lang="en-US" dirty="0" smtClean="0"/>
              <a:t>Rotary</a:t>
            </a:r>
          </a:p>
          <a:p>
            <a:r>
              <a:rPr lang="en-US" dirty="0" smtClean="0"/>
              <a:t>Plug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126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and Closed Center Valves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Open- allows continuous flow of fluid</a:t>
            </a:r>
          </a:p>
          <a:p>
            <a:r>
              <a:rPr lang="en-US" dirty="0" smtClean="0"/>
              <a:t>Closed-shuts flow off when in neutral or off position</a:t>
            </a:r>
          </a:p>
          <a:p>
            <a:pPr marL="0" indent="0">
              <a:buNone/>
            </a:pPr>
            <a:r>
              <a:rPr lang="en-US" dirty="0" smtClean="0"/>
              <a:t>Most common used in aircraft hydraulic systems</a:t>
            </a:r>
            <a:endParaRPr lang="en-US" dirty="0"/>
          </a:p>
        </p:txBody>
      </p:sp>
      <p:pic>
        <p:nvPicPr>
          <p:cNvPr id="2052" name="Picture 4" descr="E:\Lane_lecture_materials\Jeppesen images\AF-08-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3657600"/>
            <a:ext cx="3759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Lane_lecture_materials\Jeppesen images\AF-08-0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42164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102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Servo Controlled Selector Valve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Energized using electrical solenoids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3048000"/>
            <a:ext cx="31051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3018263"/>
            <a:ext cx="30765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097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Valves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unrestricted flow in one direction</a:t>
            </a:r>
          </a:p>
          <a:p>
            <a:r>
              <a:rPr lang="en-US" dirty="0" smtClean="0"/>
              <a:t>Can be in-line or within component (Integral type)</a:t>
            </a:r>
          </a:p>
          <a:p>
            <a:r>
              <a:rPr lang="en-US" dirty="0" smtClean="0"/>
              <a:t>Spring flapper, ball or piston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739325"/>
            <a:ext cx="5064512" cy="2474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E:\Lane_lecture_materials\Jeppesen images\AF-08-0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81400"/>
            <a:ext cx="37084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484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Orifice-Type Check Valves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 fluid flow in one direction restricted in the other</a:t>
            </a:r>
          </a:p>
          <a:p>
            <a:r>
              <a:rPr lang="en-US" dirty="0" smtClean="0"/>
              <a:t>Also called a dampening check valve</a:t>
            </a:r>
          </a:p>
          <a:p>
            <a:r>
              <a:rPr lang="en-US" dirty="0" smtClean="0"/>
              <a:t>Contains calibrated machined orifice</a:t>
            </a:r>
          </a:p>
          <a:p>
            <a:r>
              <a:rPr lang="en-US" dirty="0" smtClean="0"/>
              <a:t>Used in landing gear mostly to dampen movement</a:t>
            </a:r>
            <a:endParaRPr lang="en-US" dirty="0"/>
          </a:p>
        </p:txBody>
      </p:sp>
      <p:pic>
        <p:nvPicPr>
          <p:cNvPr id="5122" name="Picture 2" descr="E:\Lane_lecture_materials\Jeppesen images\AF-08-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862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175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Valves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Controls the sequence of operation between two branches of a circuit</a:t>
            </a:r>
          </a:p>
          <a:p>
            <a:r>
              <a:rPr lang="en-US" dirty="0" smtClean="0"/>
              <a:t>Landing gear doors and gear</a:t>
            </a:r>
          </a:p>
          <a:p>
            <a:r>
              <a:rPr lang="en-US" dirty="0" smtClean="0"/>
              <a:t>Controlled by pressure, mechanical, or electrical circuits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6177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1389</TotalTime>
  <Words>924</Words>
  <Application>Microsoft Office PowerPoint</Application>
  <PresentationFormat>On-screen Show (4:3)</PresentationFormat>
  <Paragraphs>180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Flow</vt:lpstr>
      <vt:lpstr>Hydraulic Systems Valves</vt:lpstr>
      <vt:lpstr>Flow Control Valves</vt:lpstr>
      <vt:lpstr>Selector Valves</vt:lpstr>
      <vt:lpstr>Types of Selector Valves</vt:lpstr>
      <vt:lpstr>Open and Closed Center Valves</vt:lpstr>
      <vt:lpstr>Servo Controlled Selector Valve</vt:lpstr>
      <vt:lpstr>Check Valves</vt:lpstr>
      <vt:lpstr>Orifice-Type Check Valves</vt:lpstr>
      <vt:lpstr>Sequence Valves</vt:lpstr>
      <vt:lpstr>Pressure Sequence Valve</vt:lpstr>
      <vt:lpstr>Mechanical Sequence Valves</vt:lpstr>
      <vt:lpstr>PowerPoint Presentation</vt:lpstr>
      <vt:lpstr>Priority Valves</vt:lpstr>
      <vt:lpstr>Quick Disconnect Valves</vt:lpstr>
      <vt:lpstr>Hydraulic Fuses</vt:lpstr>
      <vt:lpstr>Pressure Control Valves</vt:lpstr>
      <vt:lpstr>Relief Valves</vt:lpstr>
      <vt:lpstr>Relief Valves</vt:lpstr>
      <vt:lpstr>Pressure Regulators</vt:lpstr>
      <vt:lpstr>Pressure Reducers </vt:lpstr>
      <vt:lpstr>Shuttle Valves</vt:lpstr>
      <vt:lpstr>Shutoff Valves</vt:lpstr>
      <vt:lpstr>Accumulators</vt:lpstr>
      <vt:lpstr>Spherical Accumulator</vt:lpstr>
      <vt:lpstr>Cylindrical</vt:lpstr>
      <vt:lpstr>Accumulator Operation</vt:lpstr>
      <vt:lpstr>Maintenance</vt:lpstr>
      <vt:lpstr>Heat Exchangers</vt:lpstr>
      <vt:lpstr>Actuators</vt:lpstr>
      <vt:lpstr>Single-Action Actuator</vt:lpstr>
      <vt:lpstr>Double-Action Actuator</vt:lpstr>
      <vt:lpstr>Linear Actuator Operation</vt:lpstr>
      <vt:lpstr>Rotary Actuators</vt:lpstr>
      <vt:lpstr>Hydraulic Motors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Hydraulic Systems Valves</dc:title>
  <dc:creator>Jeff</dc:creator>
  <cp:lastModifiedBy>erwinj</cp:lastModifiedBy>
  <cp:revision>40</cp:revision>
  <dcterms:created xsi:type="dcterms:W3CDTF">2013-04-13T21:29:11Z</dcterms:created>
  <dcterms:modified xsi:type="dcterms:W3CDTF">2013-04-22T20:00:29Z</dcterms:modified>
</cp:coreProperties>
</file>