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326" r:id="rId2"/>
    <p:sldId id="325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67C1F-DAEB-40F9-9E67-663907F68BC4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CDDEE-FC2D-43CD-B7AB-BFA2C9716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04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3FF87-70E4-441B-98CA-87B042BE3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E7C1D6-F280-412D-A0F5-66E978E9A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87C2A-038A-49E6-9ADA-5E8715686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BF73-0213-413A-AC70-5D8BEA723DEB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8059A-139F-4A5D-98F0-10FF6AC0B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1.2 Energy Utilization Index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C2A8B-70D9-465D-95DB-DF6E5A0C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74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D0678-C3C8-4AF3-8B0A-5A8694F77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21AB2-B350-4178-9639-50FD6A67F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39B86-D5E4-4ACA-8B70-9C16E2501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C152-4FFB-47EF-8F2A-EF714F408D3A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B1E30-A65B-4E53-B73C-81EFC120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1.2 Energy Utilization Index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C6394-AAC2-4F25-A3D4-31C128E3B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5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693D35-23FA-4487-ACC8-075892536D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76D4D8-926F-4A99-8F88-FEB2F0D47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96DFB-6184-43D2-B19F-7B2649A67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0718-2D15-4289-99E8-6F8CD3166CFE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20844-E10B-4D7F-BA0B-67117BAE9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1.2 Energy Utilization Index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0FE33-BF78-4EB6-903C-B2F5571D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1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98E15-E2F9-4E56-B1A3-E17AD98AF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5198A-ACF3-443F-84E9-FF2E5C41D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35C5A-2FA6-414E-A996-F434307F6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782B-378B-43D7-9F13-79115EEDE846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03728-56C4-45B2-A66A-5351202D3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1.2 Energy Utilization Index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03D69-5B09-4160-97E5-FC8B798AB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1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F2B1-1E46-441C-BC2F-1A8CC4CAD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E336B-CF95-4570-BDFE-051B292F0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F7839-AF57-4C3E-BDCE-1DC2B2543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45A8-CE5C-4E8D-B2E7-6A4DA9388FC7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688E0-E5CD-4D8A-B51F-9957AD58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1.2 Energy Utilization Index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40707-6F67-48DF-A1E6-F69A68AF4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8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5DD5A-E68E-426B-BE43-B567760D7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EAF80-E9E6-490C-8594-C93985DCD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7A345-62C4-491B-9E34-985A35473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A7990-FE72-420E-B1A0-BBB2BF77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1D8A-54B7-466B-A93A-E0386CA7556A}" type="datetime1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D91E3-3149-47FF-8F45-6A5494FB5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1.2 Energy Utilization Index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2CC1F-AE06-4748-B793-0006C3564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5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AFD33-0225-4B34-BD9B-E8BCFA49E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D3565-9DC2-4CA5-8328-F5EF32E86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5216B-B029-40B1-B0F3-9CF5E9C03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2AAA2F-7B37-4855-8DBF-C5CD152FD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FA246C-6874-43ED-915E-EC7C2F1A7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42E713-8A14-43F1-B602-4DC79196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E74F-909A-4CE6-A7BB-15C049467ED1}" type="datetime1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80F670-159E-4FF5-A588-4BB53C41B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1.2 Energy Utilization Index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E28BD9-AC3B-46F3-9ABE-A966D83F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06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B83C5-7A2D-47FE-8506-70D3551D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B518A4-B83F-4666-98F1-E5E64D83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76CF-FD16-4F6F-8001-DA53CB087DE1}" type="datetime1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4DBD4B-6AE2-4BFE-BACB-35DC9C2E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1.2 Energy Utilization Index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31359-0DC7-4CC5-96EC-2B001887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0E35C0-6172-443A-8550-C5AEF7FE5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EB16-4B2D-4616-831D-1456B181DDF3}" type="datetime1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C8EA70-563E-4D6A-A695-A2304EB5B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1.2 Energy Utilization Index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10B89-CFE8-4BF6-89F5-95BC2AA2B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562E7-FB66-4BED-8606-109B336C4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5E5BE-8F7E-4480-91CE-AA29B6C46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18E91-C3D4-44B0-ABB7-71919CEEF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57C33-194F-44C0-A02B-0632CEE4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392E-8779-4B5A-86B2-C965C333BA11}" type="datetime1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A824E-1682-4514-AE10-C3E06E66A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1.2 Energy Utilization Index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AAD1A-B453-454F-8889-892A57E39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3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FF8A7-250D-4B4B-999A-D7CC29AA9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35E8CC-0793-43E3-B20A-9AB255F03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F34B2-3A1E-412B-ACBC-C199C52F8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04782-E225-4C90-B25D-DCC8E92E2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9472-4C97-467A-812A-6C55F5BA5F88}" type="datetime1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37DA6-0B62-44AF-A1A8-AEC7F9C96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1.2 Energy Utilization Index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9DFE0-5D76-4343-8888-E64C7C27F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CA1B0-B7BE-4B8A-8078-DD539487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A96EE-AFD6-4F25-A091-CA50D284C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2C83B-C661-4797-8896-381D9495D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25500-3899-4B7E-8ED3-BCB28AAEED7C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F495B-3212-422D-9E0E-4A8630FC8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Training Module 1.2 Energy Utilization Index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A9251-FC05-4797-981D-496E3E1F5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0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CB516F-A10A-42CB-BB88-23E41B7B6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1.2 Energy Utilization Index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13D900-BEA7-4F91-B6E7-01FB8CE02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209F3-BFDB-466C-842E-3B1EA1A97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09" y="777083"/>
            <a:ext cx="2128838" cy="709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58B25-85FC-44BF-AE2B-C1D5784FE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33" y="2538255"/>
            <a:ext cx="2964913" cy="1126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C15C69-7914-4553-A27F-AF844945023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033" y="4992156"/>
            <a:ext cx="2071741" cy="75236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20DA46-BE8A-4FA6-9BD7-10EC97520CAC}"/>
              </a:ext>
            </a:extLst>
          </p:cNvPr>
          <p:cNvCxnSpPr>
            <a:cxnSpLocks/>
          </p:cNvCxnSpPr>
          <p:nvPr/>
        </p:nvCxnSpPr>
        <p:spPr>
          <a:xfrm>
            <a:off x="4170185" y="447675"/>
            <a:ext cx="1" cy="5343576"/>
          </a:xfrm>
          <a:prstGeom prst="line">
            <a:avLst/>
          </a:prstGeom>
          <a:ln w="635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C5496C2-BEF2-4301-B122-7457332E2E7B}"/>
              </a:ext>
            </a:extLst>
          </p:cNvPr>
          <p:cNvSpPr txBox="1"/>
          <p:nvPr/>
        </p:nvSpPr>
        <p:spPr>
          <a:xfrm>
            <a:off x="4869531" y="1486696"/>
            <a:ext cx="5620825" cy="10515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Commercial Buildings Energy Assessment Program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8012C-83B4-4378-B4BD-19E11FC6A904}"/>
              </a:ext>
            </a:extLst>
          </p:cNvPr>
          <p:cNvSpPr txBox="1"/>
          <p:nvPr/>
        </p:nvSpPr>
        <p:spPr>
          <a:xfrm>
            <a:off x="5035885" y="4842560"/>
            <a:ext cx="5620825" cy="10515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+mj-lt"/>
                <a:ea typeface="+mj-ea"/>
                <a:cs typeface="+mj-cs"/>
              </a:rPr>
              <a:t>Training Module 1.2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+mj-lt"/>
                <a:ea typeface="+mj-ea"/>
                <a:cs typeface="+mj-cs"/>
              </a:rPr>
              <a:t>EUI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+mj-lt"/>
                <a:ea typeface="+mj-ea"/>
                <a:cs typeface="+mj-cs"/>
              </a:rPr>
              <a:t>What is it? How to Calculate EUI</a:t>
            </a:r>
          </a:p>
        </p:txBody>
      </p:sp>
    </p:spTree>
    <p:extLst>
      <p:ext uri="{BB962C8B-B14F-4D97-AF65-F5344CB8AC3E}">
        <p14:creationId xmlns:p14="http://schemas.microsoft.com/office/powerpoint/2010/main" val="3179146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Training Module 1.2 Energy Utilization Index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Calculating EUI</a:t>
            </a:r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C5807E-C5B8-FDD4-D12F-24810FB5206F}"/>
              </a:ext>
            </a:extLst>
          </p:cNvPr>
          <p:cNvSpPr txBox="1"/>
          <p:nvPr/>
        </p:nvSpPr>
        <p:spPr>
          <a:xfrm>
            <a:off x="712690" y="1372851"/>
            <a:ext cx="880224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Total Building Area = 30,000 Square Ft</a:t>
            </a:r>
          </a:p>
          <a:p>
            <a:endParaRPr lang="en-US" sz="2400" dirty="0"/>
          </a:p>
          <a:p>
            <a:r>
              <a:rPr lang="en-US" sz="2400" dirty="0"/>
              <a:t>EUI = 2,337,388 </a:t>
            </a:r>
            <a:r>
              <a:rPr lang="en-US" sz="2400" dirty="0" err="1"/>
              <a:t>kBtu</a:t>
            </a:r>
            <a:r>
              <a:rPr lang="en-US" sz="2400" dirty="0"/>
              <a:t> ÷ 30,000 sq/ft = 78 </a:t>
            </a:r>
            <a:r>
              <a:rPr lang="en-US" sz="2400" dirty="0" err="1"/>
              <a:t>kBtu</a:t>
            </a:r>
            <a:r>
              <a:rPr lang="en-US" sz="2400" dirty="0"/>
              <a:t>/sf</a:t>
            </a:r>
          </a:p>
          <a:p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59F399-BDD9-81F4-7512-D317A272F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4401" y="1390264"/>
            <a:ext cx="5190588" cy="436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52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Training Module 1.2 Energy Utilization Index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Benchmarking</a:t>
            </a:r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C5807E-C5B8-FDD4-D12F-24810FB5206F}"/>
              </a:ext>
            </a:extLst>
          </p:cNvPr>
          <p:cNvSpPr txBox="1"/>
          <p:nvPr/>
        </p:nvSpPr>
        <p:spPr>
          <a:xfrm>
            <a:off x="712690" y="1372851"/>
            <a:ext cx="88022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Total Building Area = 30,000 Square Ft</a:t>
            </a:r>
          </a:p>
          <a:p>
            <a:r>
              <a:rPr lang="en-US" sz="2400" dirty="0"/>
              <a:t>EUI = 2,337,388 </a:t>
            </a:r>
            <a:r>
              <a:rPr lang="en-US" sz="2400" dirty="0" err="1"/>
              <a:t>kBtu</a:t>
            </a:r>
            <a:r>
              <a:rPr lang="en-US" sz="2400" dirty="0"/>
              <a:t> ÷ 30,000 sq/ft = 78 </a:t>
            </a:r>
            <a:r>
              <a:rPr lang="en-US" sz="2400" dirty="0" err="1"/>
              <a:t>kBtu</a:t>
            </a:r>
            <a:r>
              <a:rPr lang="en-US" sz="2400" dirty="0"/>
              <a:t>/sf</a:t>
            </a:r>
          </a:p>
          <a:p>
            <a:endParaRPr lang="en-US" sz="2400" dirty="0"/>
          </a:p>
          <a:p>
            <a:r>
              <a:rPr lang="en-US" sz="2400" i="1" dirty="0">
                <a:solidFill>
                  <a:srgbClr val="FF0000"/>
                </a:solidFill>
              </a:rPr>
              <a:t>Training Module 1.5 Benchmarking</a:t>
            </a:r>
          </a:p>
          <a:p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59F399-BDD9-81F4-7512-D317A272F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4401" y="1390264"/>
            <a:ext cx="5190588" cy="436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55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Training Module 1.2 Energy Utilization Index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What is EUI?</a:t>
            </a:r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C5807E-C5B8-FDD4-D12F-24810FB5206F}"/>
              </a:ext>
            </a:extLst>
          </p:cNvPr>
          <p:cNvSpPr txBox="1"/>
          <p:nvPr/>
        </p:nvSpPr>
        <p:spPr>
          <a:xfrm>
            <a:off x="1669409" y="1459715"/>
            <a:ext cx="62246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EUI   </a:t>
            </a:r>
          </a:p>
          <a:p>
            <a:pPr algn="ctr"/>
            <a:r>
              <a:rPr lang="en-US" sz="3200" dirty="0"/>
              <a:t>Energy Utilization Index</a:t>
            </a:r>
          </a:p>
          <a:p>
            <a:pPr algn="ctr"/>
            <a:r>
              <a:rPr lang="en-US" sz="3200" dirty="0"/>
              <a:t>	or</a:t>
            </a:r>
          </a:p>
          <a:p>
            <a:pPr algn="ctr"/>
            <a:r>
              <a:rPr lang="en-US" sz="3200" dirty="0"/>
              <a:t>	Energy Use Intensity</a:t>
            </a:r>
          </a:p>
          <a:p>
            <a:endParaRPr lang="en-US" sz="3200" dirty="0"/>
          </a:p>
          <a:p>
            <a:pPr algn="ctr"/>
            <a:r>
              <a:rPr lang="en-US" sz="3200" dirty="0" err="1"/>
              <a:t>kBtu</a:t>
            </a:r>
            <a:r>
              <a:rPr lang="en-US" sz="3200" dirty="0"/>
              <a:t>/SF/</a:t>
            </a:r>
            <a:r>
              <a:rPr lang="en-US" sz="3200" dirty="0" err="1"/>
              <a:t>yr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2681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Training Module 1.2 Energy Utilization Index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Building Energy Sources</a:t>
            </a:r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C5807E-C5B8-FDD4-D12F-24810FB5206F}"/>
              </a:ext>
            </a:extLst>
          </p:cNvPr>
          <p:cNvSpPr txBox="1"/>
          <p:nvPr/>
        </p:nvSpPr>
        <p:spPr>
          <a:xfrm>
            <a:off x="1669409" y="1459715"/>
            <a:ext cx="62246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Electricity</a:t>
            </a:r>
          </a:p>
          <a:p>
            <a:pPr algn="ctr"/>
            <a:r>
              <a:rPr lang="en-US" sz="3200" dirty="0"/>
              <a:t>Natural Gas</a:t>
            </a:r>
          </a:p>
          <a:p>
            <a:pPr algn="ctr"/>
            <a:r>
              <a:rPr lang="en-US" sz="3200" dirty="0"/>
              <a:t>Fuel Oil</a:t>
            </a:r>
          </a:p>
          <a:p>
            <a:pPr algn="ctr"/>
            <a:r>
              <a:rPr lang="en-US" sz="3200" dirty="0"/>
              <a:t>LPG</a:t>
            </a:r>
          </a:p>
          <a:p>
            <a:pPr algn="ctr"/>
            <a:r>
              <a:rPr lang="en-US" sz="3200" dirty="0"/>
              <a:t>Wood </a:t>
            </a:r>
          </a:p>
          <a:p>
            <a:pPr algn="ctr"/>
            <a:r>
              <a:rPr lang="en-US" sz="3200" dirty="0"/>
              <a:t>Coal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808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Training Module 1.2 Energy Utilization Index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Units of Measure</a:t>
            </a:r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C5807E-C5B8-FDD4-D12F-24810FB5206F}"/>
              </a:ext>
            </a:extLst>
          </p:cNvPr>
          <p:cNvSpPr txBox="1"/>
          <p:nvPr/>
        </p:nvSpPr>
        <p:spPr>
          <a:xfrm>
            <a:off x="1704728" y="1437336"/>
            <a:ext cx="968439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Electricity – kilowatt (kW) and kilowatt-</a:t>
            </a:r>
            <a:r>
              <a:rPr lang="en-US" sz="2400" dirty="0" err="1"/>
              <a:t>hr</a:t>
            </a:r>
            <a:r>
              <a:rPr lang="en-US" sz="2400" dirty="0"/>
              <a:t> (kWh)</a:t>
            </a:r>
          </a:p>
          <a:p>
            <a:r>
              <a:rPr lang="en-US" sz="2400" dirty="0"/>
              <a:t>	</a:t>
            </a:r>
            <a:r>
              <a:rPr lang="en-US" sz="2000" i="1" dirty="0">
                <a:solidFill>
                  <a:srgbClr val="FF0000"/>
                </a:solidFill>
              </a:rPr>
              <a:t>Note: kW measure demand (power); kWh measures energy consumed; Review 	Training Module 2.2 on Work, Power and Energy </a:t>
            </a:r>
          </a:p>
          <a:p>
            <a:r>
              <a:rPr lang="en-US" sz="2400" dirty="0"/>
              <a:t>Natural Gas – Cubic feet and </a:t>
            </a:r>
            <a:r>
              <a:rPr lang="en-US" sz="2400" dirty="0" err="1"/>
              <a:t>Therms</a:t>
            </a:r>
            <a:r>
              <a:rPr lang="en-US" sz="2400" dirty="0"/>
              <a:t> (100,000 Btu = 1 </a:t>
            </a:r>
            <a:r>
              <a:rPr lang="en-US" sz="2400" dirty="0" err="1"/>
              <a:t>Therm</a:t>
            </a:r>
            <a:r>
              <a:rPr lang="en-US" sz="2400" dirty="0"/>
              <a:t>)</a:t>
            </a:r>
          </a:p>
          <a:p>
            <a:r>
              <a:rPr lang="en-US" sz="2400" dirty="0"/>
              <a:t>Fuel Oil – Gallons</a:t>
            </a:r>
          </a:p>
          <a:p>
            <a:r>
              <a:rPr lang="en-US" sz="2400" dirty="0"/>
              <a:t>LPG - Gallons</a:t>
            </a:r>
          </a:p>
          <a:p>
            <a:r>
              <a:rPr lang="en-US" sz="3200" dirty="0"/>
              <a:t> </a:t>
            </a:r>
          </a:p>
          <a:p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8DBE59-5707-BC37-8219-CC509CEFF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8339" y="3815397"/>
            <a:ext cx="3504028" cy="204684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1815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Training Module 1.2 Energy Utilization Index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BTU</a:t>
            </a:r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C5807E-C5B8-FDD4-D12F-24810FB5206F}"/>
              </a:ext>
            </a:extLst>
          </p:cNvPr>
          <p:cNvSpPr txBox="1"/>
          <p:nvPr/>
        </p:nvSpPr>
        <p:spPr>
          <a:xfrm>
            <a:off x="1704728" y="1437336"/>
            <a:ext cx="96843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British Thermal Unit</a:t>
            </a:r>
          </a:p>
          <a:p>
            <a:r>
              <a:rPr lang="en-US" sz="2400" dirty="0"/>
              <a:t>1 Btu = Heat required to raise the temperature of 1 </a:t>
            </a:r>
            <a:r>
              <a:rPr lang="en-US" sz="2400" dirty="0" err="1"/>
              <a:t>lb</a:t>
            </a:r>
            <a:r>
              <a:rPr lang="en-US" sz="2400" dirty="0"/>
              <a:t> of water by 1 deg F</a:t>
            </a:r>
          </a:p>
          <a:p>
            <a:endParaRPr lang="en-US" sz="2400" dirty="0"/>
          </a:p>
          <a:p>
            <a:r>
              <a:rPr lang="en-US" sz="2400" dirty="0"/>
              <a:t>1 </a:t>
            </a:r>
            <a:r>
              <a:rPr lang="en-US" sz="2400" dirty="0" err="1"/>
              <a:t>kBtu</a:t>
            </a:r>
            <a:r>
              <a:rPr lang="en-US" sz="2400" dirty="0"/>
              <a:t> = 1,000 Btu</a:t>
            </a:r>
            <a:r>
              <a:rPr lang="en-US" sz="3200" dirty="0"/>
              <a:t> </a:t>
            </a:r>
          </a:p>
          <a:p>
            <a:r>
              <a:rPr lang="en-US" sz="2400" dirty="0"/>
              <a:t>The Btu is a common thermal unit used in building energy analysis</a:t>
            </a:r>
          </a:p>
          <a:p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8DBE59-5707-BC37-8219-CC509CEFF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0804" y="3959421"/>
            <a:ext cx="3504028" cy="204684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3483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Training Module 1.2 Energy Utilization Index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Calculating Energy Use</a:t>
            </a:r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C5807E-C5B8-FDD4-D12F-24810FB5206F}"/>
              </a:ext>
            </a:extLst>
          </p:cNvPr>
          <p:cNvSpPr txBox="1"/>
          <p:nvPr/>
        </p:nvSpPr>
        <p:spPr>
          <a:xfrm>
            <a:off x="1704728" y="1437336"/>
            <a:ext cx="9684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Building Energy Use Data</a:t>
            </a:r>
          </a:p>
          <a:p>
            <a:r>
              <a:rPr lang="en-US" sz="2400" dirty="0"/>
              <a:t>	Utility Bills</a:t>
            </a:r>
          </a:p>
          <a:p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35C75D-FC53-762D-6C5B-40582F286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4728" y="2265654"/>
            <a:ext cx="2968731" cy="36631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F96377-1FC4-D755-56A6-9942619696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6931" y="2252002"/>
            <a:ext cx="2783669" cy="33384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CB1B50-9294-D1A9-3E1D-D6F9F2BFE1D6}"/>
              </a:ext>
            </a:extLst>
          </p:cNvPr>
          <p:cNvSpPr txBox="1"/>
          <p:nvPr/>
        </p:nvSpPr>
        <p:spPr>
          <a:xfrm>
            <a:off x="8332237" y="3150210"/>
            <a:ext cx="3021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Training Module 1.4 </a:t>
            </a:r>
          </a:p>
          <a:p>
            <a:r>
              <a:rPr lang="en-US" i="1" dirty="0">
                <a:solidFill>
                  <a:srgbClr val="FF0000"/>
                </a:solidFill>
              </a:rPr>
              <a:t>Utility Data Analysis</a:t>
            </a:r>
          </a:p>
        </p:txBody>
      </p:sp>
    </p:spTree>
    <p:extLst>
      <p:ext uri="{BB962C8B-B14F-4D97-AF65-F5344CB8AC3E}">
        <p14:creationId xmlns:p14="http://schemas.microsoft.com/office/powerpoint/2010/main" val="202525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Training Module 1.2 Energy Utilization Index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Calculating Energy Use</a:t>
            </a:r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C5807E-C5B8-FDD4-D12F-24810FB5206F}"/>
              </a:ext>
            </a:extLst>
          </p:cNvPr>
          <p:cNvSpPr txBox="1"/>
          <p:nvPr/>
        </p:nvSpPr>
        <p:spPr>
          <a:xfrm>
            <a:off x="1704728" y="1437336"/>
            <a:ext cx="9684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Building Energy Use Data</a:t>
            </a:r>
          </a:p>
          <a:p>
            <a:r>
              <a:rPr lang="en-US" sz="2400" dirty="0"/>
              <a:t>	Utility Bills</a:t>
            </a:r>
          </a:p>
          <a:p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946E0B-8AFE-DDD5-F1E6-8665B53DC3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0234" y="1518421"/>
            <a:ext cx="5759085" cy="457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22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Training Module 1.2 Energy Utilization Index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Calculating Energy Use</a:t>
            </a:r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C5807E-C5B8-FDD4-D12F-24810FB5206F}"/>
              </a:ext>
            </a:extLst>
          </p:cNvPr>
          <p:cNvSpPr txBox="1"/>
          <p:nvPr/>
        </p:nvSpPr>
        <p:spPr>
          <a:xfrm>
            <a:off x="1704728" y="1437336"/>
            <a:ext cx="968439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Building Energy Use Data</a:t>
            </a:r>
          </a:p>
          <a:p>
            <a:endParaRPr lang="en-US" sz="2400" dirty="0"/>
          </a:p>
          <a:p>
            <a:r>
              <a:rPr lang="en-US" sz="2400" dirty="0"/>
              <a:t>Convert Energy Use to </a:t>
            </a:r>
            <a:r>
              <a:rPr lang="en-US" sz="2400" dirty="0" err="1"/>
              <a:t>kBtu</a:t>
            </a:r>
            <a:r>
              <a:rPr lang="en-US" sz="2400" dirty="0"/>
              <a:t> for all Fuel Types</a:t>
            </a:r>
          </a:p>
          <a:p>
            <a:endParaRPr lang="en-US" sz="2400" dirty="0"/>
          </a:p>
          <a:p>
            <a:r>
              <a:rPr lang="en-US" sz="2400" dirty="0"/>
              <a:t>1 kWh = 3413 Btu</a:t>
            </a:r>
          </a:p>
          <a:p>
            <a:r>
              <a:rPr lang="en-US" sz="2400" dirty="0"/>
              <a:t>1 </a:t>
            </a:r>
            <a:r>
              <a:rPr lang="en-US" sz="2400" dirty="0" err="1"/>
              <a:t>Therm</a:t>
            </a:r>
            <a:r>
              <a:rPr lang="en-US" sz="2400" dirty="0"/>
              <a:t> = 100,000 Btu</a:t>
            </a:r>
          </a:p>
          <a:p>
            <a:endParaRPr lang="en-US" sz="2400" dirty="0"/>
          </a:p>
          <a:p>
            <a:r>
              <a:rPr lang="en-US" sz="2400" dirty="0"/>
              <a:t>Example: </a:t>
            </a:r>
          </a:p>
          <a:p>
            <a:r>
              <a:rPr lang="en-US" sz="2400" dirty="0"/>
              <a:t>A building has an annual electrical consumption of 523,700 kWh/year and a natural gas consumption of 5,500 </a:t>
            </a:r>
            <a:r>
              <a:rPr lang="en-US" sz="2400" dirty="0" err="1"/>
              <a:t>Therms</a:t>
            </a:r>
            <a:r>
              <a:rPr lang="en-US" sz="2400" dirty="0"/>
              <a:t>.</a:t>
            </a:r>
          </a:p>
          <a:p>
            <a:r>
              <a:rPr lang="en-US" sz="2400" dirty="0"/>
              <a:t>Determine the energy use for electricity and </a:t>
            </a:r>
            <a:r>
              <a:rPr lang="en-US" sz="2400" dirty="0" err="1"/>
              <a:t>therms</a:t>
            </a:r>
            <a:r>
              <a:rPr lang="en-US" sz="2400" dirty="0"/>
              <a:t> in units of </a:t>
            </a:r>
            <a:r>
              <a:rPr lang="en-US" sz="2400" dirty="0" err="1"/>
              <a:t>kBtu</a:t>
            </a:r>
            <a:r>
              <a:rPr lang="en-US" sz="2400" dirty="0"/>
              <a:t>.</a:t>
            </a:r>
          </a:p>
          <a:p>
            <a:r>
              <a:rPr lang="en-US" sz="2400" dirty="0"/>
              <a:t>Calculate the total building energy use in </a:t>
            </a:r>
            <a:r>
              <a:rPr lang="en-US" sz="2400" dirty="0" err="1"/>
              <a:t>kBtu</a:t>
            </a:r>
            <a:endParaRPr lang="en-US" sz="2400" dirty="0"/>
          </a:p>
          <a:p>
            <a:r>
              <a:rPr lang="en-US" sz="2400" dirty="0"/>
              <a:t>	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41437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Training Module 1.2 Energy Utilization Index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Calculating Energy Use</a:t>
            </a:r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C5807E-C5B8-FDD4-D12F-24810FB5206F}"/>
              </a:ext>
            </a:extLst>
          </p:cNvPr>
          <p:cNvSpPr txBox="1"/>
          <p:nvPr/>
        </p:nvSpPr>
        <p:spPr>
          <a:xfrm>
            <a:off x="1704728" y="1437336"/>
            <a:ext cx="7178015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 kWh = 3413 Btu</a:t>
            </a:r>
          </a:p>
          <a:p>
            <a:r>
              <a:rPr lang="en-US" sz="1100" dirty="0"/>
              <a:t>1 </a:t>
            </a:r>
            <a:r>
              <a:rPr lang="en-US" sz="1100" dirty="0" err="1"/>
              <a:t>Therm</a:t>
            </a:r>
            <a:r>
              <a:rPr lang="en-US" sz="1100" dirty="0"/>
              <a:t> = 100,000 Btu</a:t>
            </a:r>
          </a:p>
          <a:p>
            <a:endParaRPr lang="en-US" sz="1100" dirty="0"/>
          </a:p>
          <a:p>
            <a:r>
              <a:rPr lang="en-US" sz="1100" dirty="0"/>
              <a:t>Example: </a:t>
            </a:r>
          </a:p>
          <a:p>
            <a:r>
              <a:rPr lang="en-US" sz="1100" dirty="0"/>
              <a:t>A building has an annual electrical consumption of 523,700 kWh/year and a natural gas consumption of 5,500 </a:t>
            </a:r>
            <a:r>
              <a:rPr lang="en-US" sz="1100" dirty="0" err="1"/>
              <a:t>Therms</a:t>
            </a:r>
            <a:r>
              <a:rPr lang="en-US" sz="1100" dirty="0"/>
              <a:t>.</a:t>
            </a:r>
          </a:p>
          <a:p>
            <a:r>
              <a:rPr lang="en-US" sz="1100" dirty="0"/>
              <a:t>Determine the energy use for electricity and </a:t>
            </a:r>
            <a:r>
              <a:rPr lang="en-US" sz="1100" dirty="0" err="1"/>
              <a:t>therms</a:t>
            </a:r>
            <a:r>
              <a:rPr lang="en-US" sz="1100" dirty="0"/>
              <a:t> in units of </a:t>
            </a:r>
            <a:r>
              <a:rPr lang="en-US" sz="1100" dirty="0" err="1"/>
              <a:t>kBtu</a:t>
            </a:r>
            <a:r>
              <a:rPr lang="en-US" sz="1100" dirty="0"/>
              <a:t>.</a:t>
            </a:r>
          </a:p>
          <a:p>
            <a:r>
              <a:rPr lang="en-US" sz="1100" dirty="0"/>
              <a:t>Calculate the total building energy use in </a:t>
            </a:r>
            <a:r>
              <a:rPr lang="en-US" sz="1100" dirty="0" err="1"/>
              <a:t>kBtu</a:t>
            </a:r>
            <a:endParaRPr lang="en-US" sz="1100" dirty="0"/>
          </a:p>
          <a:p>
            <a:r>
              <a:rPr lang="en-US" sz="2400" dirty="0"/>
              <a:t>	 </a:t>
            </a:r>
          </a:p>
          <a:p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6AB9B8-2876-A899-798E-6B857A532155}"/>
              </a:ext>
            </a:extLst>
          </p:cNvPr>
          <p:cNvSpPr txBox="1"/>
          <p:nvPr/>
        </p:nvSpPr>
        <p:spPr>
          <a:xfrm>
            <a:off x="2058955" y="3228391"/>
            <a:ext cx="877388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Electrical Use</a:t>
            </a:r>
          </a:p>
          <a:p>
            <a:r>
              <a:rPr lang="en-US" sz="2400" dirty="0"/>
              <a:t>(523,700 kWh x 3413 Btu/kWh) ÷ 1,000 </a:t>
            </a:r>
            <a:r>
              <a:rPr lang="en-US" sz="2400" dirty="0" err="1"/>
              <a:t>kBtu</a:t>
            </a:r>
            <a:r>
              <a:rPr lang="en-US" sz="2400" dirty="0"/>
              <a:t>/Btu = 1,787,388 </a:t>
            </a:r>
            <a:r>
              <a:rPr lang="en-US" sz="2400" dirty="0" err="1"/>
              <a:t>kBtu</a:t>
            </a:r>
            <a:r>
              <a:rPr lang="en-US" sz="2400" dirty="0"/>
              <a:t>	</a:t>
            </a:r>
          </a:p>
          <a:p>
            <a:endParaRPr lang="en-US" sz="2400" dirty="0"/>
          </a:p>
          <a:p>
            <a:r>
              <a:rPr lang="en-US" sz="2400" dirty="0"/>
              <a:t>Natural Gas Use</a:t>
            </a:r>
          </a:p>
          <a:p>
            <a:r>
              <a:rPr lang="en-US" sz="2400" dirty="0"/>
              <a:t>5,500 </a:t>
            </a:r>
            <a:r>
              <a:rPr lang="en-US" sz="2400" dirty="0" err="1"/>
              <a:t>Therms</a:t>
            </a:r>
            <a:r>
              <a:rPr lang="en-US" sz="2400" dirty="0"/>
              <a:t> x 100,000 Btu/</a:t>
            </a:r>
            <a:r>
              <a:rPr lang="en-US" sz="2400" dirty="0" err="1"/>
              <a:t>Therm</a:t>
            </a:r>
            <a:r>
              <a:rPr lang="en-US" sz="2400" dirty="0"/>
              <a:t> ÷ 1,000 </a:t>
            </a:r>
            <a:r>
              <a:rPr lang="en-US" sz="2400" dirty="0" err="1"/>
              <a:t>kBtu</a:t>
            </a:r>
            <a:r>
              <a:rPr lang="en-US" sz="2400" dirty="0"/>
              <a:t>/Btu = 550,000 </a:t>
            </a:r>
            <a:r>
              <a:rPr lang="en-US" sz="2400" dirty="0" err="1"/>
              <a:t>kBtu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Total Building Energy Use = 2,337,388 </a:t>
            </a:r>
            <a:r>
              <a:rPr lang="en-US" sz="2400" dirty="0" err="1"/>
              <a:t>kBtu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</a:t>
            </a:r>
          </a:p>
          <a:p>
            <a:endParaRPr lang="en-US" sz="24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8050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1772</TotalTime>
  <Words>476</Words>
  <Application>Microsoft Office PowerPoint</Application>
  <PresentationFormat>Widescreen</PresentationFormat>
  <Paragraphs>101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Marinello</dc:creator>
  <cp:lastModifiedBy>Suzanne Lane</cp:lastModifiedBy>
  <cp:revision>9</cp:revision>
  <dcterms:created xsi:type="dcterms:W3CDTF">2021-10-15T13:13:21Z</dcterms:created>
  <dcterms:modified xsi:type="dcterms:W3CDTF">2022-11-04T18:07:22Z</dcterms:modified>
</cp:coreProperties>
</file>