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9" r:id="rId29"/>
    <p:sldId id="285" r:id="rId30"/>
    <p:sldId id="286" r:id="rId31"/>
    <p:sldId id="289" r:id="rId32"/>
    <p:sldId id="287" r:id="rId33"/>
    <p:sldId id="288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fld id="{0141D49F-E4BD-489A-9ED7-74F9646DD223}" type="datetimeFigureOut">
              <a:rPr lang="en-US"/>
              <a:pPr/>
              <a:t>4/13/2013</a:t>
            </a:fld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erpetua" pitchFamily="18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fld id="{EB92DC7C-333D-4023-B0E1-F974EF9B8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2DC7C-333D-4023-B0E1-F974EF9B83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9F01AC5-DFBF-49B2-B6B2-8422B4FFCC5B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6D3559-1C31-463E-B9E7-7F06AC1BA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7EA61-7998-4030-A5AD-26C66A2DE231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FA893-DEBF-4062-99BF-CAED20D61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E0649-CFEC-43E0-8FB7-73787B28BCA1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98BEBF0-668E-48A7-A3F7-EE868236B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36AF8-ABAA-4544-8629-B913818524D1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9E189-F514-4146-B5DE-F17E08A30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4CE196-90FC-4BFA-B3B4-8D7D3806F26D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BA8F925-5F2E-40BF-937D-D4585EA23E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F056E-BA6B-4030-97FB-57D7FEE72A98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4A296-E2B9-4020-BFB0-BFB2735AE1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85817-F9A0-4BC3-BA3F-4A8B21C4B661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EFF9A-C641-4462-9AF6-708E3C86A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6F3F9-942A-48F6-B435-0470FD76929E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EAE2E-D18C-4852-9234-D348E8D7E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2DBE9-4B30-40EF-B7C6-8C5B3DA9BAD1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31409-04EF-47EA-9325-F7A820316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C251D-0FE9-4CD2-9B4B-AC0C257F0548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4F9F5-1AB1-4D05-B9D4-A3C0CFCA54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E93E0-99EA-4872-BE49-3F07FC922B78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4FE0E-0461-4B30-8539-9EDD124716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CBDD1B-D51E-4159-A8B7-AAB912252707}" type="datetimeFigureOut">
              <a:rPr lang="en-US" smtClean="0"/>
              <a:pPr>
                <a:defRPr/>
              </a:pPr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E8E53E-D260-4D44-A156-2CF77CC55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RAbiYpN_v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LTDtaRCZ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star.fiu.edu/aero/Hydr02Aanim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Hydraulic Systems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57600"/>
            <a:ext cx="40386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Small unit with pump, filters, reservoirs, valves</a:t>
            </a:r>
          </a:p>
          <a:p>
            <a:r>
              <a:rPr lang="en-US" smtClean="0"/>
              <a:t>No need for centralized system</a:t>
            </a:r>
          </a:p>
          <a:p>
            <a:r>
              <a:rPr lang="en-US" smtClean="0"/>
              <a:t>Either gearbox or electric motor driven</a:t>
            </a:r>
          </a:p>
          <a:p>
            <a:r>
              <a:rPr lang="en-US" smtClean="0"/>
              <a:t>Reduces weight</a:t>
            </a:r>
          </a:p>
          <a:p>
            <a:r>
              <a:rPr lang="en-US" smtClean="0"/>
              <a:t>Virtually eliminates external leakage</a:t>
            </a:r>
          </a:p>
          <a:p>
            <a:r>
              <a:rPr lang="en-US" smtClean="0"/>
              <a:t>Controls systems directly</a:t>
            </a: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Hydraulic “Power Pack”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Hydraulic System Components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371600"/>
            <a:ext cx="734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Stores fluid and provides expansion space</a:t>
            </a:r>
          </a:p>
          <a:p>
            <a:r>
              <a:rPr lang="en-US" smtClean="0"/>
              <a:t>Removes air from fluid</a:t>
            </a:r>
          </a:p>
          <a:p>
            <a:r>
              <a:rPr lang="en-US" smtClean="0"/>
              <a:t>Supplies fluid for operating needs of system</a:t>
            </a:r>
          </a:p>
          <a:p>
            <a:r>
              <a:rPr lang="en-US" smtClean="0"/>
              <a:t>Replaces fluid lost to leaks</a:t>
            </a:r>
          </a:p>
          <a:p>
            <a:r>
              <a:rPr lang="en-US" smtClean="0"/>
              <a:t>Separates foreign matter via strainers</a:t>
            </a:r>
          </a:p>
          <a:p>
            <a:r>
              <a:rPr lang="en-US" smtClean="0"/>
              <a:t>Some have internal traps for negative “G” conditions</a:t>
            </a:r>
          </a:p>
          <a:p>
            <a:r>
              <a:rPr lang="en-US" smtClean="0"/>
              <a:t>Main system draws from a standpipe</a:t>
            </a:r>
          </a:p>
          <a:p>
            <a:r>
              <a:rPr lang="en-US" smtClean="0"/>
              <a:t>Emergency system draws from the bottom</a:t>
            </a:r>
          </a:p>
          <a:p>
            <a:endParaRPr lang="en-US" smtClean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Reservoirs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Nonpressurized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Low altitude, non violent maneuvers, located in pressurized area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Cylindrical in shape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Vented to the atmosphere via check valve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Sight gauge, possible fluid quantity gauge in cockpit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Slightly pressurized due to thermal expansion and return</a:t>
            </a:r>
            <a:endParaRPr lang="en-US" dirty="0"/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Common Types of Reservoirs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 descr="E:\Dale Crane Images\AMT .jpg files\AMT-Structures\ST05-Hydr.Pneu.Sys\AS5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152400"/>
            <a:ext cx="5064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Air-pressurized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Used on most commercial transport high altitude A/C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Compressor bleed air is used to pressurize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Venturi</a:t>
            </a:r>
            <a:r>
              <a:rPr lang="en-US" dirty="0" smtClean="0"/>
              <a:t> air is used to pressurize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Cylindrical shape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Sample port, drain valve, sight gauge, transducers (quant/temp)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May have a pressurization module (pg. 12-11, 8083)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Pressurized Reservoir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2" descr="E:\Dale Crane Images\AMT .jpg files\AMT-Structures\ST05-Hydr.Pneu.Sys\AS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152400"/>
            <a:ext cx="51228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9262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Hydraulic Pressurized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Pump pressure is applied to movable piston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Piston pushes against fluid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Provides head pressure for high altitudes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Protruding piston indicates quantity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3000 PSI will create 30 PSI reservoir pressure when the area of the large piston is 100 times the small piston</a:t>
            </a:r>
            <a:endParaRPr lang="en-US" dirty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Pressurized Reservoir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E:\Dale Crane Images\AMT .jpg files\AMT-Structures\ST05-Hydr.Pneu.Sys\AS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550" y="304800"/>
            <a:ext cx="4768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Must have several basic components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</a:t>
            </a:r>
            <a:r>
              <a:rPr lang="en-US" dirty="0" smtClean="0"/>
              <a:t>luid to transmit force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Reservoir to hold the fluid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Pump to move fluid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Actuator to exchange the flow of fluid to mechanical work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Lines to carry fluid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Valves to control the flow and pressure of fluid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Additional components to increase efficiency</a:t>
            </a:r>
            <a:endParaRPr lang="en-US" dirty="0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Aircraft Hydraulic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Non-pressurized can be serviced by pouring through a strainer on top or a service port</a:t>
            </a:r>
          </a:p>
          <a:p>
            <a:r>
              <a:rPr lang="en-US" smtClean="0"/>
              <a:t>Pressurized usually have a central filling station</a:t>
            </a:r>
          </a:p>
          <a:p>
            <a:r>
              <a:rPr lang="en-US" smtClean="0"/>
              <a:t>Pressure fill port for mule or servicing cart (flush)</a:t>
            </a:r>
          </a:p>
          <a:p>
            <a:r>
              <a:rPr lang="en-US" smtClean="0"/>
              <a:t>Hand pump with selector valve 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Reservoir Servicing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Airbus (10min)</a:t>
            </a:r>
          </a:p>
          <a:p>
            <a:r>
              <a:rPr lang="en-US" sz="2000" smtClean="0">
                <a:hlinkClick r:id="rId3"/>
              </a:rPr>
              <a:t>http://www.youtube.com/watch?v=7RAbiYpN_v4</a:t>
            </a:r>
            <a:endParaRPr lang="en-US" sz="2000" smtClean="0"/>
          </a:p>
          <a:p>
            <a:endParaRPr lang="en-US" sz="2000" smtClean="0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pressures and close tolerances require clean systems</a:t>
            </a:r>
          </a:p>
          <a:p>
            <a:r>
              <a:rPr lang="en-US" smtClean="0"/>
              <a:t>Contaminants are measured in microns</a:t>
            </a:r>
          </a:p>
          <a:p>
            <a:r>
              <a:rPr lang="en-US" smtClean="0"/>
              <a:t>Human eye can see 40 micron particle</a:t>
            </a:r>
          </a:p>
          <a:p>
            <a:r>
              <a:rPr lang="en-US" smtClean="0"/>
              <a:t>Most systems filter out to 3 microns</a:t>
            </a:r>
          </a:p>
          <a:p>
            <a:r>
              <a:rPr lang="en-US" smtClean="0"/>
              <a:t>Patch testing can reveal contamination</a:t>
            </a:r>
          </a:p>
          <a:p>
            <a:r>
              <a:rPr lang="en-US" smtClean="0"/>
              <a:t>One micron is one-millionth of a meter</a:t>
            </a:r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 descr="E:\Dale Crane Images\AMT .jpg files\AMT-Structures\ST05-Hydr.Pneu.Sys\AS5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228600"/>
            <a:ext cx="5011737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Screening or straining device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Picks up particle from normal wear of components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be located in any location that filtering is needed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Come in two types (Surface and edge(</a:t>
            </a:r>
            <a:r>
              <a:rPr lang="en-US" dirty="0" err="1" smtClean="0"/>
              <a:t>cuno</a:t>
            </a:r>
            <a:r>
              <a:rPr lang="en-US" dirty="0" smtClean="0"/>
              <a:t>))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Composed of three basic units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1838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Bypass (PDI) Indication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81138"/>
            <a:ext cx="71628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Trap contaminates on surface</a:t>
            </a:r>
          </a:p>
          <a:p>
            <a:r>
              <a:rPr lang="en-US" smtClean="0"/>
              <a:t>Fiber elements are not cleanable</a:t>
            </a:r>
          </a:p>
          <a:p>
            <a:r>
              <a:rPr lang="en-US" smtClean="0"/>
              <a:t>Most metal elements are cleanable</a:t>
            </a:r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Surface Filter Elements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57300"/>
            <a:ext cx="369093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0"/>
            <a:ext cx="3057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Commonly know as “Cuno”filters</a:t>
            </a:r>
          </a:p>
          <a:p>
            <a:r>
              <a:rPr lang="en-US" smtClean="0"/>
              <a:t>Stacks of thin metal disks with scrapers between them</a:t>
            </a:r>
          </a:p>
          <a:p>
            <a:r>
              <a:rPr lang="en-US" smtClean="0"/>
              <a:t>Contaminates are collected on the edge of disks</a:t>
            </a:r>
          </a:p>
          <a:p>
            <a:r>
              <a:rPr lang="en-US" smtClean="0"/>
              <a:t>Degree of filtration depends upon separator size</a:t>
            </a:r>
          </a:p>
          <a:p>
            <a:r>
              <a:rPr lang="en-US" smtClean="0"/>
              <a:t>Cleaned by turning shaft actuating the scrapers</a:t>
            </a:r>
          </a:p>
          <a:p>
            <a:r>
              <a:rPr lang="en-US" smtClean="0"/>
              <a:t>Contaminates can then be drained by empting bowl</a:t>
            </a:r>
          </a:p>
          <a:p>
            <a:endParaRPr lang="en-US" smtClean="0"/>
          </a:p>
        </p:txBody>
      </p:sp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Edge Filter Elements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267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http://www.youtube.com/watch?v=VxLTDtaRCZk</a:t>
            </a:r>
            <a:endParaRPr lang="en-US" smtClean="0"/>
          </a:p>
          <a:p>
            <a:endParaRPr lang="en-US" smtClean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aircraft hydraulic systems have one or more power driven pumps.</a:t>
            </a:r>
          </a:p>
          <a:p>
            <a:r>
              <a:rPr lang="en-US" dirty="0" smtClean="0"/>
              <a:t>Engine driven, electric motor driven, or air driven</a:t>
            </a:r>
          </a:p>
          <a:p>
            <a:r>
              <a:rPr lang="en-US" dirty="0" smtClean="0"/>
              <a:t>Electric motors are more commonly used for emergencies and ground operations</a:t>
            </a:r>
          </a:p>
          <a:p>
            <a:r>
              <a:rPr lang="en-US" dirty="0" smtClean="0"/>
              <a:t>Ram air turbine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Hydraulic Pumps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7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Sealed brake system</a:t>
            </a:r>
          </a:p>
          <a:p>
            <a:endParaRPr lang="en-US" smtClean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Basic Brake System</a:t>
            </a:r>
          </a:p>
        </p:txBody>
      </p:sp>
      <p:pic>
        <p:nvPicPr>
          <p:cNvPr id="15363" name="Picture 2" descr="E:\Dale Crane Images\AMT .jpg files\AMT-Structures\ST05-Hydr.Pneu.Sys\AS5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55229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operation of subsystems and testing</a:t>
            </a:r>
          </a:p>
          <a:p>
            <a:r>
              <a:rPr lang="en-US" dirty="0" smtClean="0"/>
              <a:t>Can also be used for emergencies</a:t>
            </a:r>
          </a:p>
          <a:p>
            <a:r>
              <a:rPr lang="en-US" dirty="0" smtClean="0"/>
              <a:t>Servicing from a collective source</a:t>
            </a:r>
          </a:p>
          <a:p>
            <a:r>
              <a:rPr lang="en-US" dirty="0" smtClean="0"/>
              <a:t>Two types</a:t>
            </a:r>
          </a:p>
          <a:p>
            <a:pPr marL="45720" indent="0">
              <a:buNone/>
            </a:pPr>
            <a:r>
              <a:rPr lang="en-US" dirty="0" smtClean="0"/>
              <a:t>Single and double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Pumps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7717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762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1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 variable delivery with some being constant</a:t>
            </a:r>
          </a:p>
          <a:p>
            <a:r>
              <a:rPr lang="en-US" dirty="0" smtClean="0"/>
              <a:t>Both operate similarly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driven pumps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771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667000"/>
            <a:ext cx="27908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6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positive displacement or </a:t>
            </a:r>
            <a:r>
              <a:rPr lang="en-US" dirty="0" err="1" smtClean="0"/>
              <a:t>nonpositive</a:t>
            </a:r>
            <a:r>
              <a:rPr lang="en-US" dirty="0" smtClean="0"/>
              <a:t> displacement</a:t>
            </a:r>
          </a:p>
          <a:p>
            <a:r>
              <a:rPr lang="en-US" dirty="0" err="1" smtClean="0"/>
              <a:t>Nonpositive</a:t>
            </a:r>
            <a:r>
              <a:rPr lang="en-US" dirty="0" smtClean="0"/>
              <a:t> produces a continuous flow but varies in pressure </a:t>
            </a:r>
            <a:r>
              <a:rPr lang="en-US" dirty="0" err="1" smtClean="0"/>
              <a:t>ouput</a:t>
            </a:r>
            <a:endParaRPr lang="en-US" dirty="0" smtClean="0"/>
          </a:p>
          <a:p>
            <a:r>
              <a:rPr lang="en-US" dirty="0" smtClean="0"/>
              <a:t>Centrifugal and propeller pumps are examples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59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a fixed unvarying amount of fluid through the outlet for each revolution</a:t>
            </a:r>
          </a:p>
          <a:p>
            <a:r>
              <a:rPr lang="en-US" dirty="0" smtClean="0"/>
              <a:t>Also referred to as constant volume or displacement pumps</a:t>
            </a:r>
          </a:p>
          <a:p>
            <a:r>
              <a:rPr lang="en-US" dirty="0" smtClean="0"/>
              <a:t>RPM determines output</a:t>
            </a:r>
          </a:p>
          <a:p>
            <a:r>
              <a:rPr lang="en-US" dirty="0" smtClean="0"/>
              <a:t>Must have a pressure regulator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displacement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6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delivery pump</a:t>
            </a:r>
          </a:p>
          <a:p>
            <a:r>
              <a:rPr lang="en-US" dirty="0" smtClean="0"/>
              <a:t>Very small clearance between gears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type power pump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63638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09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containing an eccentric shape liner</a:t>
            </a:r>
          </a:p>
          <a:p>
            <a:r>
              <a:rPr lang="en-US" dirty="0" smtClean="0"/>
              <a:t>Partial vacuum draws fluid</a:t>
            </a:r>
          </a:p>
          <a:p>
            <a:r>
              <a:rPr lang="en-US" dirty="0" smtClean="0"/>
              <a:t>Narrowing space expels fluid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Gerotor</a:t>
            </a:r>
            <a:r>
              <a:rPr lang="en-US" dirty="0" smtClean="0"/>
              <a:t> pumps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5626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05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positive displacement or variable displacement</a:t>
            </a:r>
          </a:p>
          <a:p>
            <a:r>
              <a:rPr lang="en-US" dirty="0" smtClean="0"/>
              <a:t>Multi bore cylinder block</a:t>
            </a:r>
          </a:p>
          <a:p>
            <a:r>
              <a:rPr lang="en-US" dirty="0" smtClean="0"/>
              <a:t>Piston for each bore</a:t>
            </a:r>
          </a:p>
          <a:p>
            <a:r>
              <a:rPr lang="en-US" dirty="0" smtClean="0"/>
              <a:t>Valve plate with inlet and outlet slots</a:t>
            </a:r>
          </a:p>
          <a:p>
            <a:r>
              <a:rPr lang="en-US" dirty="0" smtClean="0"/>
              <a:t>Most have a shear shaft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pump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4719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9975"/>
            <a:ext cx="5581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3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Bent axis configuration provides varied piston pump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 axis piston pump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724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36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displacement</a:t>
            </a:r>
          </a:p>
          <a:p>
            <a:r>
              <a:rPr lang="en-US" dirty="0" smtClean="0"/>
              <a:t>Four blades and rotor positioned off center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Vane pump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800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63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Varied pressure to meet the demands of the system</a:t>
            </a:r>
          </a:p>
          <a:p>
            <a:r>
              <a:rPr lang="en-US" dirty="0" smtClean="0"/>
              <a:t>Output is controlled by an internal </a:t>
            </a:r>
            <a:r>
              <a:rPr lang="en-US" dirty="0" smtClean="0"/>
              <a:t>compensator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Variable-displacement pumps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3312"/>
            <a:ext cx="5438775" cy="38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3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Reservoir-type brake system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Brake System </a:t>
            </a:r>
          </a:p>
        </p:txBody>
      </p:sp>
      <p:pic>
        <p:nvPicPr>
          <p:cNvPr id="16387" name="Picture 2" descr="E:\Dale Crane Images\AMT .jpg files\AMT-Structures\ST05-Hydr.Pneu.Sys\AS5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78013"/>
            <a:ext cx="62484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Compensator is held closed by spring</a:t>
            </a:r>
          </a:p>
          <a:p>
            <a:r>
              <a:rPr lang="en-US" dirty="0" smtClean="0"/>
              <a:t>When pressure setting is exceeded spool lets fluid into the piston</a:t>
            </a:r>
          </a:p>
          <a:p>
            <a:r>
              <a:rPr lang="en-US" dirty="0" smtClean="0"/>
              <a:t>Decreasing demands causes the outlet pressure to increase and admit fluid to actuator</a:t>
            </a:r>
          </a:p>
          <a:p>
            <a:r>
              <a:rPr lang="en-US" dirty="0" smtClean="0"/>
              <a:t>Reduced angle/shorter stroke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pumping mode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10" y="3230137"/>
            <a:ext cx="4500563" cy="349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40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Compensator valve closes and connects the actuator to pump outlet</a:t>
            </a:r>
          </a:p>
          <a:p>
            <a:r>
              <a:rPr lang="en-US" dirty="0" smtClean="0"/>
              <a:t>Used to reduce engine load on startup</a:t>
            </a:r>
          </a:p>
          <a:p>
            <a:r>
              <a:rPr lang="en-US" dirty="0" smtClean="0"/>
              <a:t>Also used to take pump offline in multiple pump systems for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Depressurized mode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152900" cy="32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35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required reading for this section, review notes, and </a:t>
            </a:r>
            <a:r>
              <a:rPr lang="en-US" smtClean="0"/>
              <a:t>study quizzes.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7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Limit complexity on small and medium size aircraft</a:t>
            </a:r>
          </a:p>
          <a:p>
            <a:r>
              <a:rPr lang="en-US" smtClean="0"/>
              <a:t>Hose fluid flow rather than pressure</a:t>
            </a:r>
          </a:p>
          <a:p>
            <a:r>
              <a:rPr lang="en-US" smtClean="0"/>
              <a:t>No pressure regulator installed</a:t>
            </a:r>
          </a:p>
          <a:p>
            <a:r>
              <a:rPr lang="en-US" smtClean="0"/>
              <a:t>Selector valves installed in series</a:t>
            </a:r>
          </a:p>
          <a:p>
            <a:r>
              <a:rPr lang="en-US" smtClean="0"/>
              <a:t>Once actuation is complete valve returns to open-center</a:t>
            </a:r>
          </a:p>
          <a:p>
            <a:r>
              <a:rPr lang="en-US" smtClean="0"/>
              <a:t>Limited load on the pump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Center Hydraulic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4263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Fluid is under pressure</a:t>
            </a:r>
          </a:p>
          <a:p>
            <a:r>
              <a:rPr lang="en-US" smtClean="0"/>
              <a:t>Actuators are arranged in parallel</a:t>
            </a:r>
          </a:p>
          <a:p>
            <a:r>
              <a:rPr lang="en-US" smtClean="0"/>
              <a:t>Pressure control depends upon pump type</a:t>
            </a:r>
          </a:p>
          <a:p>
            <a:pPr>
              <a:buFontTx/>
              <a:buChar char="-"/>
            </a:pPr>
            <a:r>
              <a:rPr lang="en-US" smtClean="0"/>
              <a:t>Constant delivery pump requires regulator and relief</a:t>
            </a:r>
          </a:p>
          <a:p>
            <a:pPr>
              <a:buFontTx/>
              <a:buChar char="-"/>
            </a:pPr>
            <a:r>
              <a:rPr lang="en-US" smtClean="0"/>
              <a:t>Variable displacement pump has internal compensator</a:t>
            </a:r>
          </a:p>
          <a:p>
            <a:r>
              <a:rPr lang="en-US" smtClean="0"/>
              <a:t>More abrupt operation due to constant pressure</a:t>
            </a:r>
          </a:p>
          <a:p>
            <a:r>
              <a:rPr lang="en-US" smtClean="0"/>
              <a:t>Good for application where instant operation is required</a:t>
            </a:r>
          </a:p>
          <a:p>
            <a:r>
              <a:rPr lang="en-US" smtClean="0">
                <a:hlinkClick r:id="rId3"/>
              </a:rPr>
              <a:t>http://www.allstar.fiu.edu/aero/Hydr02Aanim.htm</a:t>
            </a:r>
            <a:endParaRPr lang="en-US" smtClean="0"/>
          </a:p>
          <a:p>
            <a:endParaRPr lang="en-US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Center Hydraulic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80200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used for brakes</a:t>
            </a:r>
          </a:p>
          <a:p>
            <a:r>
              <a:rPr lang="en-US" smtClean="0"/>
              <a:t>Then control systems</a:t>
            </a:r>
          </a:p>
          <a:p>
            <a:r>
              <a:rPr lang="en-US" smtClean="0"/>
              <a:t>Now in use are “Power pack” systems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The Hydraulic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2184</TotalTime>
  <Words>919</Words>
  <Application>Microsoft Office PowerPoint</Application>
  <PresentationFormat>On-screen Show (4:3)</PresentationFormat>
  <Paragraphs>166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Grid</vt:lpstr>
      <vt:lpstr>Hydraulic Systems</vt:lpstr>
      <vt:lpstr>Basic Aircraft Hydraulic Systems</vt:lpstr>
      <vt:lpstr>The Basic Brake System</vt:lpstr>
      <vt:lpstr>Brake System </vt:lpstr>
      <vt:lpstr>Open Center Hydraulic System</vt:lpstr>
      <vt:lpstr>PowerPoint Presentation</vt:lpstr>
      <vt:lpstr>Closed Center Hydraulic System</vt:lpstr>
      <vt:lpstr>PowerPoint Presentation</vt:lpstr>
      <vt:lpstr>Evolution of The Hydraulic System</vt:lpstr>
      <vt:lpstr>Hydraulic “Power Pack” Systems</vt:lpstr>
      <vt:lpstr>Hydraulic System Components</vt:lpstr>
      <vt:lpstr>Reservoirs</vt:lpstr>
      <vt:lpstr>Two Common Types of Reservoirs</vt:lpstr>
      <vt:lpstr>PowerPoint Presentation</vt:lpstr>
      <vt:lpstr>Pressurized Reservoir</vt:lpstr>
      <vt:lpstr>PowerPoint Presentation</vt:lpstr>
      <vt:lpstr>PowerPoint Presentation</vt:lpstr>
      <vt:lpstr>Pressurized Reservoir</vt:lpstr>
      <vt:lpstr>PowerPoint Presentation</vt:lpstr>
      <vt:lpstr>Reservoir Servicing</vt:lpstr>
      <vt:lpstr>Video Time</vt:lpstr>
      <vt:lpstr>Filtration</vt:lpstr>
      <vt:lpstr>PowerPoint Presentation</vt:lpstr>
      <vt:lpstr>Filters</vt:lpstr>
      <vt:lpstr>Filter Bypass (PDI) Indication</vt:lpstr>
      <vt:lpstr>Surface Filter Elements</vt:lpstr>
      <vt:lpstr> Edge Filter Elements</vt:lpstr>
      <vt:lpstr>PowerPoint Presentation</vt:lpstr>
      <vt:lpstr>Hydraulic Pumps</vt:lpstr>
      <vt:lpstr>Hand Pumps</vt:lpstr>
      <vt:lpstr>Power driven pumps</vt:lpstr>
      <vt:lpstr>Classification of PUMPS</vt:lpstr>
      <vt:lpstr>Constant displacement pump</vt:lpstr>
      <vt:lpstr>Gear type power pump</vt:lpstr>
      <vt:lpstr>Gerotor pumps</vt:lpstr>
      <vt:lpstr>Piston pump</vt:lpstr>
      <vt:lpstr>Bent axis piston pump</vt:lpstr>
      <vt:lpstr>Vane pump</vt:lpstr>
      <vt:lpstr>Variable-displacement pumps</vt:lpstr>
      <vt:lpstr>Normal pumping mode</vt:lpstr>
      <vt:lpstr>Depressurized mode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Systems</dc:title>
  <dc:creator>Jeff</dc:creator>
  <cp:lastModifiedBy>Jeff</cp:lastModifiedBy>
  <cp:revision>50</cp:revision>
  <dcterms:created xsi:type="dcterms:W3CDTF">2013-03-16T15:28:40Z</dcterms:created>
  <dcterms:modified xsi:type="dcterms:W3CDTF">2013-04-13T21:23:55Z</dcterms:modified>
</cp:coreProperties>
</file>