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872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9DCD8-DA18-4BD9-A8D9-CE5710838B7C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CEBB-F73B-4B9C-A373-B9279304A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CEBB-F73B-4B9C-A373-B9279304A1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CEBB-F73B-4B9C-A373-B9279304A1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1EFB-4655-46DB-9F22-CA7489302714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95A4-0253-4843-B188-7054C60C6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accent5"/>
                </a:solidFill>
              </a:rPr>
              <a:t>Nota Cultural</a:t>
            </a:r>
            <a:r>
              <a:rPr lang="en-US" sz="6600" dirty="0" smtClean="0">
                <a:solidFill>
                  <a:schemeClr val="accent6"/>
                </a:solidFill>
              </a:rPr>
              <a:t/>
            </a:r>
            <a:br>
              <a:rPr lang="en-US" sz="6600" dirty="0" smtClean="0">
                <a:solidFill>
                  <a:schemeClr val="accent6"/>
                </a:solidFill>
              </a:rPr>
            </a:br>
            <a:r>
              <a:rPr lang="en-US" sz="6600" dirty="0" smtClean="0">
                <a:solidFill>
                  <a:schemeClr val="accent6"/>
                </a:solidFill>
              </a:rPr>
              <a:t>FRIDA KAHLO </a:t>
            </a:r>
            <a:endParaRPr lang="en-US" sz="6600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r>
              <a:rPr lang="en-US" sz="4000" dirty="0" smtClean="0">
                <a:solidFill>
                  <a:schemeClr val="accent6"/>
                </a:solidFill>
              </a:rPr>
              <a:t>Es </a:t>
            </a:r>
            <a:r>
              <a:rPr lang="en-US" sz="4000" dirty="0" err="1" smtClean="0">
                <a:solidFill>
                  <a:schemeClr val="accent6"/>
                </a:solidFill>
              </a:rPr>
              <a:t>una</a:t>
            </a:r>
            <a:r>
              <a:rPr lang="en-US" sz="4000" dirty="0" smtClean="0">
                <a:solidFill>
                  <a:schemeClr val="accent6"/>
                </a:solidFill>
              </a:rPr>
              <a:t> de </a:t>
            </a:r>
            <a:r>
              <a:rPr lang="en-US" sz="4000" dirty="0" err="1" smtClean="0">
                <a:solidFill>
                  <a:schemeClr val="accent6"/>
                </a:solidFill>
              </a:rPr>
              <a:t>las</a:t>
            </a: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r>
              <a:rPr lang="es-MX" sz="4000" dirty="0" smtClean="0">
                <a:solidFill>
                  <a:schemeClr val="accent6"/>
                </a:solidFill>
              </a:rPr>
              <a:t>más</a:t>
            </a: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</a:rPr>
              <a:t>respetadas</a:t>
            </a: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r>
              <a:rPr lang="en-US" sz="4000" i="1" dirty="0" err="1" smtClean="0">
                <a:solidFill>
                  <a:schemeClr val="accent6"/>
                </a:solidFill>
              </a:rPr>
              <a:t>pintoras</a:t>
            </a:r>
            <a:r>
              <a:rPr lang="en-US" sz="4000" i="1" dirty="0" smtClean="0">
                <a:solidFill>
                  <a:schemeClr val="accent6"/>
                </a:solidFill>
              </a:rPr>
              <a:t> </a:t>
            </a:r>
            <a:r>
              <a:rPr lang="en-US" sz="4000" dirty="0" smtClean="0">
                <a:solidFill>
                  <a:schemeClr val="accent6"/>
                </a:solidFill>
              </a:rPr>
              <a:t>(</a:t>
            </a:r>
            <a:r>
              <a:rPr lang="en-US" sz="4000" dirty="0" err="1" smtClean="0">
                <a:solidFill>
                  <a:schemeClr val="accent6"/>
                </a:solidFill>
              </a:rPr>
              <a:t>artistas</a:t>
            </a:r>
            <a:r>
              <a:rPr lang="en-US" sz="4000" dirty="0" smtClean="0">
                <a:solidFill>
                  <a:schemeClr val="accent6"/>
                </a:solidFill>
              </a:rPr>
              <a:t>) del </a:t>
            </a:r>
            <a:r>
              <a:rPr lang="en-US" sz="4000" i="1" dirty="0" err="1" smtClean="0">
                <a:solidFill>
                  <a:schemeClr val="accent6"/>
                </a:solidFill>
              </a:rPr>
              <a:t>siglo</a:t>
            </a:r>
            <a:r>
              <a:rPr lang="en-US" sz="4000" i="1" dirty="0" smtClean="0">
                <a:solidFill>
                  <a:schemeClr val="accent6"/>
                </a:solidFill>
              </a:rPr>
              <a:t> XX.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11266" name="Picture 2" descr="http://3.bp.blogspot.com/_c3YxRqkUaTA/S-NyP8B-UeI/AAAAAAAAAXg/kFUNYH3zkIw/s1600/frida-kahl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2.bp.blogspot.com/-oxSFovYVBTA/TeYSWDt1m6I/AAAAAAAABKo/FsZSVqR6wU0/s1600/cocina%2Bcasa%2B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3886200" cy="3181350"/>
          </a:xfrm>
          <a:prstGeom prst="rect">
            <a:avLst/>
          </a:prstGeom>
          <a:noFill/>
        </p:spPr>
      </p:pic>
      <p:pic>
        <p:nvPicPr>
          <p:cNvPr id="4" name="Picture 6" descr="http://1.bp.blogspot.com/-RONBxOrIHlU/TeYQJ9rNi8I/AAAAAAAABKA/udEl1aUJFI0/s400/silla%2Bde%2Bruedas%2By%2Bpintu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3810000" cy="2543175"/>
          </a:xfrm>
          <a:prstGeom prst="rect">
            <a:avLst/>
          </a:prstGeom>
          <a:noFill/>
        </p:spPr>
      </p:pic>
      <p:pic>
        <p:nvPicPr>
          <p:cNvPr id="1026" name="Picture 2" descr="http://www.riveraexperts.com/esp/bio/images/38%20Frida%20Kahlo%27s%20Blue%20House%20in%20Coyoa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718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 err="1" smtClean="0">
                <a:solidFill>
                  <a:schemeClr val="accent6"/>
                </a:solidFill>
              </a:rPr>
              <a:t>Una</a:t>
            </a:r>
            <a:r>
              <a:rPr lang="en-US" sz="4400" i="1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err="1" smtClean="0">
                <a:solidFill>
                  <a:schemeClr val="accent6"/>
                </a:solidFill>
              </a:rPr>
              <a:t>película</a:t>
            </a:r>
            <a:endParaRPr lang="en-US" sz="4400" i="1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</a:rPr>
              <a:t>Hay </a:t>
            </a:r>
            <a:r>
              <a:rPr lang="en-US" sz="4400" dirty="0" err="1" smtClean="0">
                <a:solidFill>
                  <a:schemeClr val="accent6"/>
                </a:solidFill>
              </a:rPr>
              <a:t>una</a:t>
            </a:r>
            <a:r>
              <a:rPr lang="en-US" sz="4400" dirty="0" smtClean="0">
                <a:solidFill>
                  <a:schemeClr val="accent6"/>
                </a:solidFill>
              </a:rPr>
              <a:t> </a:t>
            </a:r>
            <a:r>
              <a:rPr lang="es-MX" sz="4400" dirty="0" smtClean="0">
                <a:solidFill>
                  <a:schemeClr val="accent6"/>
                </a:solidFill>
              </a:rPr>
              <a:t>película</a:t>
            </a:r>
            <a:r>
              <a:rPr lang="en-US" sz="4400" dirty="0" smtClean="0">
                <a:solidFill>
                  <a:schemeClr val="accent6"/>
                </a:solidFill>
              </a:rPr>
              <a:t> (se llama </a:t>
            </a:r>
            <a:r>
              <a:rPr lang="en-US" sz="4400" u="sng" dirty="0" err="1" smtClean="0">
                <a:solidFill>
                  <a:schemeClr val="accent6"/>
                </a:solidFill>
              </a:rPr>
              <a:t>Frida</a:t>
            </a:r>
            <a:r>
              <a:rPr lang="en-US" sz="4400" dirty="0" smtClean="0">
                <a:solidFill>
                  <a:schemeClr val="accent6"/>
                </a:solidFill>
              </a:rPr>
              <a:t>) en DVD.</a:t>
            </a:r>
          </a:p>
          <a:p>
            <a:r>
              <a:rPr lang="en-US" sz="4400" dirty="0" smtClean="0">
                <a:solidFill>
                  <a:schemeClr val="accent6"/>
                </a:solidFill>
              </a:rPr>
              <a:t>En el video </a:t>
            </a:r>
            <a:r>
              <a:rPr lang="en-US" sz="4400" dirty="0" err="1" smtClean="0">
                <a:solidFill>
                  <a:schemeClr val="accent6"/>
                </a:solidFill>
              </a:rPr>
              <a:t>Frida</a:t>
            </a:r>
            <a:r>
              <a:rPr lang="en-US" sz="4400" dirty="0" smtClean="0">
                <a:solidFill>
                  <a:schemeClr val="accent6"/>
                </a:solidFill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</a:rPr>
              <a:t>tiene</a:t>
            </a:r>
            <a:r>
              <a:rPr lang="en-US" sz="4400" dirty="0" smtClean="0">
                <a:solidFill>
                  <a:schemeClr val="accent6"/>
                </a:solidFill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</a:rPr>
              <a:t>una</a:t>
            </a:r>
            <a:r>
              <a:rPr lang="en-US" sz="4400" dirty="0" smtClean="0">
                <a:solidFill>
                  <a:schemeClr val="accent6"/>
                </a:solidFill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</a:rPr>
              <a:t>vida</a:t>
            </a:r>
            <a:r>
              <a:rPr lang="en-US" sz="4400" dirty="0" smtClean="0">
                <a:solidFill>
                  <a:schemeClr val="accent6"/>
                </a:solidFill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</a:rPr>
              <a:t>breve</a:t>
            </a:r>
            <a:r>
              <a:rPr lang="en-US" sz="4400" dirty="0" smtClean="0">
                <a:solidFill>
                  <a:schemeClr val="accent6"/>
                </a:solidFill>
              </a:rPr>
              <a:t> y </a:t>
            </a:r>
            <a:r>
              <a:rPr lang="es-MX" sz="4400" dirty="0" smtClean="0">
                <a:solidFill>
                  <a:schemeClr val="accent6"/>
                </a:solidFill>
              </a:rPr>
              <a:t>difícil</a:t>
            </a:r>
            <a:r>
              <a:rPr lang="en-US" sz="4400" dirty="0" smtClean="0">
                <a:solidFill>
                  <a:schemeClr val="accent6"/>
                </a:solidFill>
              </a:rPr>
              <a:t> (</a:t>
            </a:r>
            <a:r>
              <a:rPr lang="en-US" sz="4400" i="1" dirty="0" err="1" smtClean="0">
                <a:solidFill>
                  <a:schemeClr val="accent6"/>
                </a:solidFill>
              </a:rPr>
              <a:t>complicada</a:t>
            </a:r>
            <a:r>
              <a:rPr lang="en-US" sz="4400" i="1" dirty="0" smtClean="0">
                <a:solidFill>
                  <a:schemeClr val="accent6"/>
                </a:solidFill>
              </a:rPr>
              <a:t>).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r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2004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En </a:t>
            </a:r>
            <a:r>
              <a:rPr lang="en-US" dirty="0" err="1" smtClean="0">
                <a:solidFill>
                  <a:schemeClr val="accent6"/>
                </a:solidFill>
              </a:rPr>
              <a:t>su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infancia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6"/>
                </a:solidFill>
              </a:rPr>
              <a:t>víctima</a:t>
            </a:r>
            <a:r>
              <a:rPr lang="en-US" dirty="0" smtClean="0">
                <a:solidFill>
                  <a:schemeClr val="accent6"/>
                </a:solidFill>
              </a:rPr>
              <a:t> de la polio.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/>
          </a:p>
        </p:txBody>
      </p:sp>
      <p:pic>
        <p:nvPicPr>
          <p:cNvPr id="15362" name="Picture 2" descr="http://www.body-philosophy.net/files/slide_01_pol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581400" cy="4910435"/>
          </a:xfrm>
          <a:prstGeom prst="rect">
            <a:avLst/>
          </a:prstGeom>
          <a:noFill/>
        </p:spPr>
      </p:pic>
      <p:pic>
        <p:nvPicPr>
          <p:cNvPr id="15364" name="Picture 4" descr="http://blog.mrgene.com/wp-content/uploads/2008/09/pic14-need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28003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En </a:t>
            </a:r>
            <a:r>
              <a:rPr lang="en-US" dirty="0" err="1" smtClean="0">
                <a:solidFill>
                  <a:schemeClr val="accent6"/>
                </a:solidFill>
              </a:rPr>
              <a:t>su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adolescencia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como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consecuencia</a:t>
            </a:r>
            <a:r>
              <a:rPr lang="en-US" dirty="0" smtClean="0">
                <a:solidFill>
                  <a:schemeClr val="accent6"/>
                </a:solidFill>
              </a:rPr>
              <a:t> de un terrible </a:t>
            </a:r>
            <a:r>
              <a:rPr lang="en-US" dirty="0" err="1" smtClean="0">
                <a:solidFill>
                  <a:schemeClr val="accent6"/>
                </a:solidFill>
              </a:rPr>
              <a:t>accidente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i="1" dirty="0" err="1" smtClean="0">
                <a:solidFill>
                  <a:schemeClr val="accent6"/>
                </a:solidFill>
              </a:rPr>
              <a:t>queda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s-MX" dirty="0" smtClean="0">
                <a:solidFill>
                  <a:schemeClr val="accent6"/>
                </a:solidFill>
              </a:rPr>
              <a:t>está</a:t>
            </a:r>
            <a:r>
              <a:rPr lang="en-US" dirty="0" smtClean="0">
                <a:solidFill>
                  <a:schemeClr val="accent6"/>
                </a:solidFill>
              </a:rPr>
              <a:t>) </a:t>
            </a:r>
            <a:r>
              <a:rPr lang="en-US" dirty="0" err="1" smtClean="0">
                <a:solidFill>
                  <a:schemeClr val="accent6"/>
                </a:solidFill>
              </a:rPr>
              <a:t>paralizada</a:t>
            </a:r>
            <a:r>
              <a:rPr lang="en-US" dirty="0" smtClean="0">
                <a:solidFill>
                  <a:schemeClr val="accent6"/>
                </a:solidFill>
              </a:rPr>
              <a:t> y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6"/>
                </a:solidFill>
              </a:rPr>
              <a:t>estéril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6386" name="Picture 2" descr="http://www.melodiaimportaciones.com/modules/shop/images/silla%20de%20ruedas%20estand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4537376" cy="4267200"/>
          </a:xfrm>
          <a:prstGeom prst="rect">
            <a:avLst/>
          </a:prstGeom>
          <a:noFill/>
        </p:spPr>
      </p:pic>
      <p:pic>
        <p:nvPicPr>
          <p:cNvPr id="16388" name="Picture 4" descr="http://www.geh.org/ar/strip89/m197402370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429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Como </a:t>
            </a:r>
            <a:r>
              <a:rPr lang="en-US" dirty="0" err="1" smtClean="0">
                <a:solidFill>
                  <a:schemeClr val="accent6"/>
                </a:solidFill>
              </a:rPr>
              <a:t>adulta</a:t>
            </a:r>
            <a:r>
              <a:rPr lang="en-US" dirty="0" smtClean="0">
                <a:solidFill>
                  <a:schemeClr val="accent6"/>
                </a:solidFill>
              </a:rPr>
              <a:t>, vive un </a:t>
            </a:r>
            <a:r>
              <a:rPr lang="en-US" dirty="0" err="1" smtClean="0">
                <a:solidFill>
                  <a:schemeClr val="accent6"/>
                </a:solidFill>
              </a:rPr>
              <a:t>complicado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matrimonio</a:t>
            </a:r>
            <a:r>
              <a:rPr lang="en-US" dirty="0" smtClean="0">
                <a:solidFill>
                  <a:schemeClr val="accent6"/>
                </a:solidFill>
              </a:rPr>
              <a:t> con el </a:t>
            </a:r>
            <a:r>
              <a:rPr lang="en-US" dirty="0" err="1" smtClean="0">
                <a:solidFill>
                  <a:schemeClr val="accent6"/>
                </a:solidFill>
              </a:rPr>
              <a:t>pintor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artista</a:t>
            </a:r>
            <a:r>
              <a:rPr lang="en-US" dirty="0" smtClean="0">
                <a:solidFill>
                  <a:schemeClr val="accent6"/>
                </a:solidFill>
              </a:rPr>
              <a:t>) </a:t>
            </a:r>
            <a:r>
              <a:rPr lang="en-US" dirty="0" err="1" smtClean="0">
                <a:solidFill>
                  <a:schemeClr val="accent6"/>
                </a:solidFill>
              </a:rPr>
              <a:t>mexicano</a:t>
            </a:r>
            <a:r>
              <a:rPr lang="en-US" dirty="0" smtClean="0">
                <a:solidFill>
                  <a:schemeClr val="accent6"/>
                </a:solidFill>
              </a:rPr>
              <a:t>, Diego Rivera.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7410" name="Picture 2" descr="http://1.bp.blogspot.com/-bGQEsXxNgpE/TZSVyJbNqhI/AAAAAAAAF8U/2eaRXvndFaM/s1600/arguing_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2604302" cy="2057400"/>
          </a:xfrm>
          <a:prstGeom prst="rect">
            <a:avLst/>
          </a:prstGeom>
          <a:noFill/>
        </p:spPr>
      </p:pic>
      <p:pic>
        <p:nvPicPr>
          <p:cNvPr id="17412" name="Picture 4" descr="http://images.fanpop.com/images/image_uploads/Frida-Kahlo-and-her-husband-frida-kahlo-172279_1391_15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86000"/>
            <a:ext cx="3747337" cy="4267200"/>
          </a:xfrm>
          <a:prstGeom prst="rect">
            <a:avLst/>
          </a:prstGeom>
          <a:noFill/>
        </p:spPr>
      </p:pic>
      <p:pic>
        <p:nvPicPr>
          <p:cNvPr id="17416" name="Picture 8" descr="http://www.smu.edu/News/2009/~/media/Images/News/Stories/Diego-Rivera.ashx?w=200&amp;h=252&amp;as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657600"/>
            <a:ext cx="2438400" cy="3072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392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El </a:t>
            </a:r>
            <a:r>
              <a:rPr lang="en-US" dirty="0" err="1" smtClean="0">
                <a:solidFill>
                  <a:schemeClr val="accent6"/>
                </a:solidFill>
              </a:rPr>
              <a:t>sufrimiento</a:t>
            </a:r>
            <a:r>
              <a:rPr lang="es-MX" dirty="0" smtClean="0">
                <a:solidFill>
                  <a:schemeClr val="accent6"/>
                </a:solidFill>
              </a:rPr>
              <a:t> físico y sicológico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Frida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</a:t>
            </a:r>
            <a:r>
              <a:rPr lang="en-US" dirty="0" smtClean="0">
                <a:solidFill>
                  <a:schemeClr val="accent6"/>
                </a:solidFill>
              </a:rPr>
              <a:t> un </a:t>
            </a:r>
            <a:r>
              <a:rPr lang="en-US" dirty="0" err="1" smtClean="0">
                <a:solidFill>
                  <a:schemeClr val="accent6"/>
                </a:solidFill>
              </a:rPr>
              <a:t>tema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frecuente</a:t>
            </a:r>
            <a:r>
              <a:rPr lang="en-US" dirty="0" smtClean="0">
                <a:solidFill>
                  <a:schemeClr val="accent6"/>
                </a:solidFill>
              </a:rPr>
              <a:t> en </a:t>
            </a:r>
            <a:r>
              <a:rPr lang="en-US" dirty="0" err="1" smtClean="0">
                <a:solidFill>
                  <a:schemeClr val="accent6"/>
                </a:solidFill>
              </a:rPr>
              <a:t>doscientas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pinturas</a:t>
            </a:r>
            <a:r>
              <a:rPr lang="en-US" dirty="0" smtClean="0">
                <a:solidFill>
                  <a:schemeClr val="accent6"/>
                </a:solidFill>
              </a:rPr>
              <a:t> y hay mucho </a:t>
            </a:r>
            <a:r>
              <a:rPr lang="en-US" dirty="0" err="1" smtClean="0">
                <a:solidFill>
                  <a:schemeClr val="accent6"/>
                </a:solidFill>
              </a:rPr>
              <a:t>simbolismo</a:t>
            </a:r>
            <a:r>
              <a:rPr lang="en-US" dirty="0" smtClean="0">
                <a:solidFill>
                  <a:schemeClr val="accent6"/>
                </a:solidFill>
              </a:rPr>
              <a:t> en </a:t>
            </a:r>
            <a:r>
              <a:rPr lang="en-US" dirty="0" err="1" smtClean="0">
                <a:solidFill>
                  <a:schemeClr val="accent6"/>
                </a:solidFill>
              </a:rPr>
              <a:t>las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pinturas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Frida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8434" name="Picture 2" descr="http://www.xiamenoilpainting.com/upload1/file-admin/images/new11/Frida%20Kahlo-293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2950198" cy="3962400"/>
          </a:xfrm>
          <a:prstGeom prst="rect">
            <a:avLst/>
          </a:prstGeom>
          <a:noFill/>
        </p:spPr>
      </p:pic>
      <p:pic>
        <p:nvPicPr>
          <p:cNvPr id="18436" name="Picture 4" descr="http://selfcaptured.files.wordpress.com/2010/10/frida-kahlo-without-ho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667000"/>
            <a:ext cx="444817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En Nueva York, </a:t>
            </a:r>
            <a:r>
              <a:rPr lang="en-US" dirty="0" err="1" smtClean="0">
                <a:solidFill>
                  <a:schemeClr val="accent6"/>
                </a:solidFill>
              </a:rPr>
              <a:t>una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sus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pinturas</a:t>
            </a:r>
            <a:r>
              <a:rPr lang="en-US" dirty="0" smtClean="0">
                <a:solidFill>
                  <a:schemeClr val="accent6"/>
                </a:solidFill>
              </a:rPr>
              <a:t> se </a:t>
            </a:r>
            <a:r>
              <a:rPr lang="en-US" dirty="0" err="1" smtClean="0">
                <a:solidFill>
                  <a:schemeClr val="accent6"/>
                </a:solidFill>
              </a:rPr>
              <a:t>vende</a:t>
            </a:r>
            <a:r>
              <a:rPr lang="en-US" dirty="0" smtClean="0">
                <a:solidFill>
                  <a:schemeClr val="accent6"/>
                </a:solidFill>
              </a:rPr>
              <a:t> ($)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la </a:t>
            </a:r>
            <a:r>
              <a:rPr lang="en-US" dirty="0" err="1" smtClean="0">
                <a:solidFill>
                  <a:schemeClr val="accent6"/>
                </a:solidFill>
              </a:rPr>
              <a:t>cifra</a:t>
            </a:r>
            <a:r>
              <a:rPr lang="en-US" dirty="0" smtClean="0">
                <a:solidFill>
                  <a:schemeClr val="accent6"/>
                </a:solidFill>
              </a:rPr>
              <a:t> record de 1.650.000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6"/>
                </a:solidFill>
              </a:rPr>
              <a:t>dólares</a:t>
            </a:r>
            <a:r>
              <a:rPr lang="en-US" dirty="0" smtClean="0">
                <a:solidFill>
                  <a:schemeClr val="accent6"/>
                </a:solidFill>
              </a:rPr>
              <a:t>, el </a:t>
            </a:r>
            <a:r>
              <a:rPr lang="en-US" dirty="0" err="1" smtClean="0">
                <a:solidFill>
                  <a:schemeClr val="accent6"/>
                </a:solidFill>
              </a:rPr>
              <a:t>precio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más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>
                <a:solidFill>
                  <a:schemeClr val="accent6"/>
                </a:solidFill>
              </a:rPr>
              <a:t>alto </a:t>
            </a:r>
            <a:r>
              <a:rPr lang="en-US" dirty="0" smtClean="0">
                <a:solidFill>
                  <a:schemeClr val="accent6"/>
                </a:solidFill>
              </a:rPr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grande</a:t>
            </a:r>
            <a:r>
              <a:rPr lang="en-US" dirty="0" smtClean="0">
                <a:solidFill>
                  <a:schemeClr val="accent6"/>
                </a:solidFill>
              </a:rPr>
              <a:t>) </a:t>
            </a:r>
            <a:r>
              <a:rPr lang="en-US" dirty="0" err="1" smtClean="0">
                <a:solidFill>
                  <a:schemeClr val="accent6"/>
                </a:solidFill>
              </a:rPr>
              <a:t>pagado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una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pintura</a:t>
            </a:r>
            <a:r>
              <a:rPr lang="en-US" dirty="0" smtClean="0">
                <a:solidFill>
                  <a:schemeClr val="accent6"/>
                </a:solidFill>
              </a:rPr>
              <a:t>. </a:t>
            </a:r>
            <a:r>
              <a:rPr lang="en-US" dirty="0" err="1" smtClean="0">
                <a:solidFill>
                  <a:schemeClr val="accent6"/>
                </a:solidFill>
              </a:rPr>
              <a:t>latinoamericana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1506" name="Picture 2" descr="http://www.abm-enterprises.net/frida-kahlo-venadito1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46501"/>
            <a:ext cx="5638799" cy="431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Otras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pinturas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Frida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2529" name="Picture 1" descr="http://www.oceansbridge.com/paintings/artists/k/frida-kahlo/big/still-life-with-watermelons-1953-xx-museo-de-arte-moderno-conaculta-inba-mex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495800" cy="3093110"/>
          </a:xfrm>
          <a:prstGeom prst="rect">
            <a:avLst/>
          </a:prstGeom>
          <a:noFill/>
        </p:spPr>
      </p:pic>
      <p:pic>
        <p:nvPicPr>
          <p:cNvPr id="22533" name="Picture 5" descr="http://images2.fanpop.com/images/photos/5900000/Frida-Kahlo-frida-kahlo-5989781-800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63875"/>
            <a:ext cx="5058833" cy="379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06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Ahora</a:t>
            </a:r>
            <a:r>
              <a:rPr lang="en-US" dirty="0" smtClean="0">
                <a:solidFill>
                  <a:schemeClr val="accent6"/>
                </a:solidFill>
              </a:rPr>
              <a:t>, la casa de </a:t>
            </a:r>
            <a:r>
              <a:rPr lang="en-US" dirty="0" err="1" smtClean="0">
                <a:solidFill>
                  <a:schemeClr val="accent6"/>
                </a:solidFill>
              </a:rPr>
              <a:t>Frida</a:t>
            </a:r>
            <a:r>
              <a:rPr lang="en-US" dirty="0" smtClean="0">
                <a:solidFill>
                  <a:schemeClr val="accent6"/>
                </a:solidFill>
              </a:rPr>
              <a:t> y Diego Rivera </a:t>
            </a:r>
            <a:r>
              <a:rPr lang="en-US" dirty="0" err="1" smtClean="0">
                <a:solidFill>
                  <a:schemeClr val="accent6"/>
                </a:solidFill>
              </a:rPr>
              <a:t>es</a:t>
            </a:r>
            <a:r>
              <a:rPr lang="en-US" dirty="0" smtClean="0">
                <a:solidFill>
                  <a:schemeClr val="accent6"/>
                </a:solidFill>
              </a:rPr>
              <a:t> un </a:t>
            </a:r>
            <a:r>
              <a:rPr lang="en-US" dirty="0" err="1" smtClean="0">
                <a:solidFill>
                  <a:schemeClr val="accent6"/>
                </a:solidFill>
              </a:rPr>
              <a:t>museo</a:t>
            </a:r>
            <a:r>
              <a:rPr lang="en-US" dirty="0" smtClean="0">
                <a:solidFill>
                  <a:schemeClr val="accent6"/>
                </a:solidFill>
              </a:rPr>
              <a:t>, se llama “la casa </a:t>
            </a:r>
            <a:r>
              <a:rPr lang="en-US" dirty="0" err="1" smtClean="0">
                <a:solidFill>
                  <a:schemeClr val="accent6"/>
                </a:solidFill>
              </a:rPr>
              <a:t>azul</a:t>
            </a:r>
            <a:r>
              <a:rPr lang="en-US" dirty="0" smtClean="0">
                <a:solidFill>
                  <a:schemeClr val="accent6"/>
                </a:solidFill>
              </a:rPr>
              <a:t>”.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6"/>
                </a:solidFill>
              </a:rPr>
              <a:t>Está</a:t>
            </a:r>
            <a:r>
              <a:rPr lang="en-US" dirty="0" smtClean="0">
                <a:solidFill>
                  <a:schemeClr val="accent6"/>
                </a:solidFill>
              </a:rPr>
              <a:t> en la ciudad de </a:t>
            </a:r>
            <a:r>
              <a:rPr lang="en-US" dirty="0" smtClean="0">
                <a:solidFill>
                  <a:schemeClr val="accent6"/>
                </a:solidFill>
              </a:rPr>
              <a:t>M</a:t>
            </a:r>
            <a:r>
              <a:rPr lang="en-US" dirty="0" smtClean="0">
                <a:solidFill>
                  <a:schemeClr val="accent6"/>
                </a:solidFill>
              </a:rPr>
              <a:t>é</a:t>
            </a:r>
            <a:r>
              <a:rPr lang="en-US" dirty="0" smtClean="0">
                <a:solidFill>
                  <a:schemeClr val="accent6"/>
                </a:solidFill>
              </a:rPr>
              <a:t>xico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3556" name="Picture 4" descr="http://www.guiacultural.com/guia_regional/regional/mexico/plastica/museoFridaKa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3886200" cy="2195593"/>
          </a:xfrm>
          <a:prstGeom prst="rect">
            <a:avLst/>
          </a:prstGeom>
          <a:noFill/>
        </p:spPr>
      </p:pic>
      <p:pic>
        <p:nvPicPr>
          <p:cNvPr id="1026" name="Picture 2" descr="C:\Users\Candy\Desktop\Candy's computer\My Documents\My Pictures\San Juan qro 09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3429000" cy="4572000"/>
          </a:xfrm>
          <a:prstGeom prst="rect">
            <a:avLst/>
          </a:prstGeom>
          <a:noFill/>
        </p:spPr>
      </p:pic>
      <p:pic>
        <p:nvPicPr>
          <p:cNvPr id="1027" name="Picture 3" descr="C:\Users\Candy\Desktop\Candy's computer\My Documents\My Pictures\San Juan qro 09 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862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182</Words>
  <Application>Microsoft Macintosh PowerPoint</Application>
  <PresentationFormat>On-screen Show (4:3)</PresentationFormat>
  <Paragraphs>14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Nota Cultural FRIDA KAHLO </vt:lpstr>
      <vt:lpstr>Una película</vt:lpstr>
      <vt:lpstr>En su infancia es víctima de la polio. </vt:lpstr>
      <vt:lpstr>En su adolescencia, como consecuencia de un terrible accidente, queda (está) paralizada y estéril.</vt:lpstr>
      <vt:lpstr>Como adulta, vive un complicado matrimonio con el pintor (artista) mexicano, Diego Rivera.</vt:lpstr>
      <vt:lpstr>El sufrimiento físico y sicológico de Frida es un tema frecuente en doscientas pinturas y hay mucho simbolismo en las pinturas de Frida.</vt:lpstr>
      <vt:lpstr>En Nueva York, una de sus pinturas se vende ($) por la cifra record de 1.650.000 dólares, el precio más alto (grande) pagado por una pintura. latinoamericana.</vt:lpstr>
      <vt:lpstr>Otras pinturas de Frida</vt:lpstr>
      <vt:lpstr>Ahora, la casa de Frida y Diego Rivera es un museo, se llama “la casa azul”. Está en la ciudad de México.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 Cultural FRIDA KAHLO</dc:title>
  <dc:creator>Candy</dc:creator>
  <cp:lastModifiedBy>LCC Mac User</cp:lastModifiedBy>
  <cp:revision>15</cp:revision>
  <dcterms:created xsi:type="dcterms:W3CDTF">2012-12-04T00:37:27Z</dcterms:created>
  <dcterms:modified xsi:type="dcterms:W3CDTF">2014-10-30T22:03:40Z</dcterms:modified>
</cp:coreProperties>
</file>