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326" r:id="rId2"/>
    <p:sldId id="325" r:id="rId3"/>
    <p:sldId id="327" r:id="rId4"/>
    <p:sldId id="332" r:id="rId5"/>
    <p:sldId id="333" r:id="rId6"/>
    <p:sldId id="335" r:id="rId7"/>
    <p:sldId id="336" r:id="rId8"/>
    <p:sldId id="33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67C1F-DAEB-40F9-9E67-663907F68BC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DDEE-FC2D-43CD-B7AB-BFA2C971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FF87-70E4-441B-98CA-87B042BE3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7C1D6-F280-412D-A0F5-66E978E9A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87C2A-038A-49E6-9ADA-5E87156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DAF6-E4BE-4178-90EF-AA4AF449D293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059A-139F-4A5D-98F0-10FF6AC0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2.2 Work, Power and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C2A8B-70D9-465D-95DB-DF6E5A0C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0678-C3C8-4AF3-8B0A-5A8694F7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21AB2-B350-4178-9639-50FD6A67F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9B86-D5E4-4ACA-8B70-9C16E250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9ACF-62A5-4ADA-99F5-F387DB4CCB64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B1E30-A65B-4E53-B73C-81EFC120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2.2 Work, Power and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C6394-AAC2-4F25-A3D4-31C128E3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93D35-23FA-4487-ACC8-075892536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6D4D8-926F-4A99-8F88-FEB2F0D4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6DFB-6184-43D2-B19F-7B2649A6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743-AB90-4631-96D8-0050CB2B7A33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20844-E10B-4D7F-BA0B-67117BA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2.2 Work, Power and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FE33-BF78-4EB6-903C-B2F5571D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8E15-E2F9-4E56-B1A3-E17AD98A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198A-ACF3-443F-84E9-FF2E5C41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5C5A-2FA6-414E-A996-F434307F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F859-BDA8-45E8-9189-371898941AA6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03728-56C4-45B2-A66A-5351202D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2.2 Work, Power and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03D69-5B09-4160-97E5-FC8B798A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F2B1-1E46-441C-BC2F-1A8CC4CA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336B-CF95-4570-BDFE-051B292F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7839-AF57-4C3E-BDCE-1DC2B254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FA0B-BFB4-4091-A9AD-DAA677407F4B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688E0-E5CD-4D8A-B51F-9957AD58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2.2 Work, Power and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0707-6F67-48DF-A1E6-F69A68AF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DD5A-E68E-426B-BE43-B567760D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AF80-E9E6-490C-8594-C93985DCD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7A345-62C4-491B-9E34-985A35473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A7990-FE72-420E-B1A0-BBB2BF7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E701-1976-4369-BE77-D1DDFE1073DF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D91E3-3149-47FF-8F45-6A5494FB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2.2 Work, Power and Energy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2CC1F-AE06-4748-B793-0006C356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FD33-0225-4B34-BD9B-E8BCFA49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D3565-9DC2-4CA5-8328-F5EF32E8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5216B-B029-40B1-B0F3-9CF5E9C03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AAA2F-7B37-4855-8DBF-C5CD152FD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A246C-6874-43ED-915E-EC7C2F1A7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2E713-8A14-43F1-B602-4DC79196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BED-FD58-4F85-8F89-0A38E6EF8C20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0F670-159E-4FF5-A588-4BB53C41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2.2 Work, Power and Energy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28BD9-AC3B-46F3-9ABE-A966D83F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83C5-7A2D-47FE-8506-70D3551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518A4-B83F-4666-98F1-E5E64D83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38FC-93CD-4260-B9C2-0871D2FA5F06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DBD4B-6AE2-4BFE-BACB-35DC9C2E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2.2 Work, Power and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31359-0DC7-4CC5-96EC-2B001887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E35C0-6172-443A-8550-C5AEF7FE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D26C-9D03-4B6E-9388-0AFA1A5D1EBF}" type="datetime1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8EA70-563E-4D6A-A695-A2304EB5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2.2 Work, Power and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10B89-CFE8-4BF6-89F5-95BC2AA2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62E7-FB66-4BED-8606-109B336C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E5BE-8F7E-4480-91CE-AA29B6C4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18E91-C3D4-44B0-ABB7-71919CEEF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57C33-194F-44C0-A02B-0632CEE4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6281-4373-441E-B3BC-D45A4C2AB1C2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A824E-1682-4514-AE10-C3E06E66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2.2 Work, Power and Energy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AAD1A-B453-454F-8889-892A57E3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F8A7-250D-4B4B-999A-D7CC29AA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5E8CC-0793-43E3-B20A-9AB255F03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F34B2-3A1E-412B-ACBC-C199C52F8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04782-E225-4C90-B25D-DCC8E92E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3D82-7B2D-4482-992C-B8039F46FEAF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7DA6-0B62-44AF-A1A8-AEC7F9C9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2.2 Work, Power and Energy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DFE0-5D76-4343-8888-E64C7C27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CA1B0-B7BE-4B8A-8078-DD539487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A96EE-AFD6-4F25-A091-CA50D284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C83B-C661-4797-8896-381D9495D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581D3-AF54-47E3-9440-1D78D71C6081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495B-3212-422D-9E0E-4A8630FC8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Training Module 2.2 Work, Power and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9251-FC05-4797-981D-496E3E1F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CB516F-A10A-42CB-BB88-23E41B7B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2.2 Work, Power and Energy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3D900-BEA7-4F91-B6E7-01FB8CE0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9F3-BFDB-466C-842E-3B1EA1A9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9" y="777083"/>
            <a:ext cx="2128838" cy="709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58B25-85FC-44BF-AE2B-C1D5784F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33" y="2538255"/>
            <a:ext cx="2964913" cy="112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15C69-7914-4553-A27F-AF84494502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33" y="4992156"/>
            <a:ext cx="2071741" cy="7523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20DA46-BE8A-4FA6-9BD7-10EC97520CAC}"/>
              </a:ext>
            </a:extLst>
          </p:cNvPr>
          <p:cNvCxnSpPr>
            <a:cxnSpLocks/>
          </p:cNvCxnSpPr>
          <p:nvPr/>
        </p:nvCxnSpPr>
        <p:spPr>
          <a:xfrm>
            <a:off x="4170185" y="447675"/>
            <a:ext cx="1" cy="5343576"/>
          </a:xfrm>
          <a:prstGeom prst="line">
            <a:avLst/>
          </a:prstGeom>
          <a:ln w="635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5496C2-BEF2-4301-B122-7457332E2E7B}"/>
              </a:ext>
            </a:extLst>
          </p:cNvPr>
          <p:cNvSpPr txBox="1"/>
          <p:nvPr/>
        </p:nvSpPr>
        <p:spPr>
          <a:xfrm>
            <a:off x="4869531" y="1486696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Commercial Buildings Energy Assessment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8012C-83B4-4378-B4BD-19E11FC6A904}"/>
              </a:ext>
            </a:extLst>
          </p:cNvPr>
          <p:cNvSpPr txBox="1"/>
          <p:nvPr/>
        </p:nvSpPr>
        <p:spPr>
          <a:xfrm>
            <a:off x="5035885" y="4842560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Training Module 2.2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Work, Power and Energy</a:t>
            </a:r>
          </a:p>
        </p:txBody>
      </p:sp>
    </p:spTree>
    <p:extLst>
      <p:ext uri="{BB962C8B-B14F-4D97-AF65-F5344CB8AC3E}">
        <p14:creationId xmlns:p14="http://schemas.microsoft.com/office/powerpoint/2010/main" val="317914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2.2 Work, Power and Energy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Work, Power and Energy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1CC6D-98A3-41A0-8819-6C7C04F8D390}"/>
              </a:ext>
            </a:extLst>
          </p:cNvPr>
          <p:cNvSpPr txBox="1"/>
          <p:nvPr/>
        </p:nvSpPr>
        <p:spPr>
          <a:xfrm>
            <a:off x="2118245" y="1464954"/>
            <a:ext cx="90354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: The effect created by a force when it moves a body. </a:t>
            </a:r>
          </a:p>
          <a:p>
            <a:r>
              <a:rPr lang="en-US" dirty="0"/>
              <a:t>	Work = Force x Distance</a:t>
            </a:r>
          </a:p>
          <a:p>
            <a:r>
              <a:rPr lang="en-US" dirty="0"/>
              <a:t>		Units:       N-m (Joule)</a:t>
            </a:r>
          </a:p>
          <a:p>
            <a:r>
              <a:rPr lang="en-US" dirty="0"/>
              <a:t>			ft-lb</a:t>
            </a:r>
          </a:p>
          <a:p>
            <a:r>
              <a:rPr lang="en-US" dirty="0"/>
              <a:t>			</a:t>
            </a:r>
          </a:p>
          <a:p>
            <a:endParaRPr lang="en-US" dirty="0"/>
          </a:p>
          <a:p>
            <a:r>
              <a:rPr lang="en-US" dirty="0"/>
              <a:t>Power: The time rate of doing work</a:t>
            </a:r>
          </a:p>
          <a:p>
            <a:r>
              <a:rPr lang="en-US" dirty="0"/>
              <a:t>	Power = Work/Time</a:t>
            </a:r>
          </a:p>
          <a:p>
            <a:r>
              <a:rPr lang="en-US" dirty="0"/>
              <a:t>		Units: 	Joule/sec or N-M/sec </a:t>
            </a:r>
          </a:p>
          <a:p>
            <a:r>
              <a:rPr lang="en-US" dirty="0"/>
              <a:t>			Watt</a:t>
            </a:r>
          </a:p>
          <a:p>
            <a:r>
              <a:rPr lang="en-US" dirty="0"/>
              <a:t>			Ft-lb/min</a:t>
            </a:r>
          </a:p>
          <a:p>
            <a:r>
              <a:rPr lang="en-US" dirty="0"/>
              <a:t>			HP  (33,000 Ft-lb/min = 1 HP)</a:t>
            </a:r>
          </a:p>
          <a:p>
            <a:endParaRPr lang="en-US" dirty="0"/>
          </a:p>
          <a:p>
            <a:r>
              <a:rPr lang="en-US" dirty="0"/>
              <a:t>			HP and kW </a:t>
            </a:r>
          </a:p>
          <a:p>
            <a:r>
              <a:rPr lang="en-US" dirty="0"/>
              <a:t>			1 HP = 0.746 kW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8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2.2 Work, Power and Energy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Power and Energy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DF28A-E0E1-DDD0-DA1F-096A2790B8FC}"/>
              </a:ext>
            </a:extLst>
          </p:cNvPr>
          <p:cNvSpPr txBox="1"/>
          <p:nvPr/>
        </p:nvSpPr>
        <p:spPr>
          <a:xfrm>
            <a:off x="1815846" y="1462156"/>
            <a:ext cx="86305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: The effect created by a force when it moves a body. </a:t>
            </a:r>
          </a:p>
          <a:p>
            <a:r>
              <a:rPr lang="en-US" dirty="0"/>
              <a:t>	Work = Force x Distance</a:t>
            </a:r>
          </a:p>
          <a:p>
            <a:r>
              <a:rPr lang="en-US" dirty="0"/>
              <a:t>		Units:       N-m (Joule)</a:t>
            </a:r>
          </a:p>
          <a:p>
            <a:r>
              <a:rPr lang="en-US" dirty="0"/>
              <a:t>			ft-lb</a:t>
            </a:r>
          </a:p>
          <a:p>
            <a:endParaRPr lang="en-US" dirty="0"/>
          </a:p>
          <a:p>
            <a:r>
              <a:rPr lang="en-US" dirty="0"/>
              <a:t>Energy : The ability to do Work</a:t>
            </a:r>
          </a:p>
          <a:p>
            <a:r>
              <a:rPr lang="en-US" dirty="0"/>
              <a:t>		Units:	BTU (common basic unit for energy)</a:t>
            </a:r>
          </a:p>
          <a:p>
            <a:endParaRPr lang="en-US" dirty="0"/>
          </a:p>
          <a:p>
            <a:r>
              <a:rPr lang="en-US" dirty="0"/>
              <a:t>Power: Measures the rate of transferred energy</a:t>
            </a:r>
          </a:p>
          <a:p>
            <a:r>
              <a:rPr lang="en-US" dirty="0"/>
              <a:t>		Units:	Btu/</a:t>
            </a:r>
            <a:r>
              <a:rPr lang="en-US" dirty="0" err="1"/>
              <a:t>hr</a:t>
            </a:r>
            <a:r>
              <a:rPr lang="en-US" dirty="0"/>
              <a:t> (</a:t>
            </a:r>
            <a:r>
              <a:rPr lang="en-US" dirty="0" err="1"/>
              <a:t>Btuh</a:t>
            </a:r>
            <a:r>
              <a:rPr lang="en-US" dirty="0"/>
              <a:t>)</a:t>
            </a:r>
          </a:p>
          <a:p>
            <a:r>
              <a:rPr lang="en-US" dirty="0"/>
              <a:t>			kW (Joule/sec)</a:t>
            </a:r>
          </a:p>
          <a:p>
            <a:r>
              <a:rPr lang="en-US" dirty="0"/>
              <a:t>			HP</a:t>
            </a:r>
          </a:p>
        </p:txBody>
      </p:sp>
    </p:spTree>
    <p:extLst>
      <p:ext uri="{BB962C8B-B14F-4D97-AF65-F5344CB8AC3E}">
        <p14:creationId xmlns:p14="http://schemas.microsoft.com/office/powerpoint/2010/main" val="171014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2.2 Work, Power and Energy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Energy and Work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1CC6D-98A3-41A0-8819-6C7C04F8D390}"/>
              </a:ext>
            </a:extLst>
          </p:cNvPr>
          <p:cNvSpPr txBox="1"/>
          <p:nvPr/>
        </p:nvSpPr>
        <p:spPr>
          <a:xfrm>
            <a:off x="1584459" y="1339448"/>
            <a:ext cx="90354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about Energy?</a:t>
            </a:r>
          </a:p>
          <a:p>
            <a:r>
              <a:rPr lang="en-US" dirty="0"/>
              <a:t>Energy is an abstract concept and difficult to define but it is often referred to as”</a:t>
            </a:r>
          </a:p>
          <a:p>
            <a:r>
              <a:rPr lang="en-US" dirty="0"/>
              <a:t>	The ability to do WORK</a:t>
            </a:r>
          </a:p>
          <a:p>
            <a:endParaRPr lang="en-US" dirty="0"/>
          </a:p>
          <a:p>
            <a:r>
              <a:rPr lang="en-US" dirty="0"/>
              <a:t>Energy can be stored</a:t>
            </a:r>
          </a:p>
          <a:p>
            <a:endParaRPr lang="en-US" dirty="0"/>
          </a:p>
          <a:p>
            <a:r>
              <a:rPr lang="en-US" dirty="0"/>
              <a:t>Energy can be transferred</a:t>
            </a:r>
          </a:p>
          <a:p>
            <a:endParaRPr lang="en-US" dirty="0"/>
          </a:p>
          <a:p>
            <a:r>
              <a:rPr lang="en-US" dirty="0"/>
              <a:t>Also</a:t>
            </a:r>
          </a:p>
          <a:p>
            <a:endParaRPr lang="en-US" dirty="0"/>
          </a:p>
          <a:p>
            <a:r>
              <a:rPr lang="en-US" dirty="0"/>
              <a:t>Energy can represent WORK  “W”</a:t>
            </a:r>
          </a:p>
          <a:p>
            <a:endParaRPr lang="en-US" dirty="0"/>
          </a:p>
          <a:p>
            <a:r>
              <a:rPr lang="en-US" dirty="0"/>
              <a:t>Energy can represent HEAT     “Q”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DF1B9-6A5E-ABDA-DBDE-2C946E1820D8}"/>
              </a:ext>
            </a:extLst>
          </p:cNvPr>
          <p:cNvSpPr txBox="1"/>
          <p:nvPr/>
        </p:nvSpPr>
        <p:spPr>
          <a:xfrm>
            <a:off x="5262282" y="2877671"/>
            <a:ext cx="52802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BTU: British Thermal Unit</a:t>
            </a:r>
          </a:p>
          <a:p>
            <a:r>
              <a:rPr lang="en-US" dirty="0"/>
              <a:t>          Energy unit used frequently to reference HEAT</a:t>
            </a:r>
          </a:p>
          <a:p>
            <a:endParaRPr lang="en-US" dirty="0"/>
          </a:p>
          <a:p>
            <a:r>
              <a:rPr lang="en-US" dirty="0"/>
              <a:t>1 BTU is the amount of heat energy required to raise the temperature of 1 </a:t>
            </a:r>
            <a:r>
              <a:rPr lang="en-US" dirty="0" err="1"/>
              <a:t>lb</a:t>
            </a:r>
            <a:r>
              <a:rPr lang="en-US" dirty="0"/>
              <a:t> of water by 1 degree F.</a:t>
            </a:r>
          </a:p>
          <a:p>
            <a:endParaRPr lang="en-US" dirty="0"/>
          </a:p>
          <a:p>
            <a:r>
              <a:rPr lang="en-US" dirty="0"/>
              <a:t>Calorie: The amount of heat energy required to raise the temperature of 1 kg of water by 1 degree 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0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2.2 Work, Power and Energy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Power and Energy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DF28A-E0E1-DDD0-DA1F-096A2790B8FC}"/>
              </a:ext>
            </a:extLst>
          </p:cNvPr>
          <p:cNvSpPr txBox="1"/>
          <p:nvPr/>
        </p:nvSpPr>
        <p:spPr>
          <a:xfrm>
            <a:off x="1815846" y="1462156"/>
            <a:ext cx="86305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: The effect created by a force when it moves a body. </a:t>
            </a:r>
          </a:p>
          <a:p>
            <a:r>
              <a:rPr lang="en-US" dirty="0"/>
              <a:t>	Work = Force x Distance</a:t>
            </a:r>
          </a:p>
          <a:p>
            <a:r>
              <a:rPr lang="en-US" dirty="0"/>
              <a:t>		Units:       N-m (Joule)</a:t>
            </a:r>
          </a:p>
          <a:p>
            <a:r>
              <a:rPr lang="en-US" dirty="0"/>
              <a:t>			ft-lb</a:t>
            </a:r>
          </a:p>
          <a:p>
            <a:endParaRPr lang="en-US" dirty="0"/>
          </a:p>
          <a:p>
            <a:r>
              <a:rPr lang="en-US" dirty="0"/>
              <a:t>Energy : The ability to do Work</a:t>
            </a:r>
          </a:p>
          <a:p>
            <a:r>
              <a:rPr lang="en-US" dirty="0"/>
              <a:t>		Units:	BTU (common basic unit for energy)</a:t>
            </a:r>
          </a:p>
          <a:p>
            <a:endParaRPr lang="en-US" dirty="0"/>
          </a:p>
          <a:p>
            <a:r>
              <a:rPr lang="en-US" dirty="0"/>
              <a:t>Power: Measures the rate of transferred energy</a:t>
            </a:r>
          </a:p>
          <a:p>
            <a:r>
              <a:rPr lang="en-US" dirty="0"/>
              <a:t>		Units:	Btu/</a:t>
            </a:r>
            <a:r>
              <a:rPr lang="en-US" dirty="0" err="1"/>
              <a:t>hr</a:t>
            </a:r>
            <a:r>
              <a:rPr lang="en-US" dirty="0"/>
              <a:t> (</a:t>
            </a:r>
            <a:r>
              <a:rPr lang="en-US" dirty="0" err="1"/>
              <a:t>Btuh</a:t>
            </a:r>
            <a:r>
              <a:rPr lang="en-US" dirty="0"/>
              <a:t>)</a:t>
            </a:r>
          </a:p>
          <a:p>
            <a:r>
              <a:rPr lang="en-US" dirty="0"/>
              <a:t>			kW (Joule/sec)</a:t>
            </a:r>
          </a:p>
          <a:p>
            <a:r>
              <a:rPr lang="en-US" dirty="0"/>
              <a:t>			HP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8F244-53BE-5C02-2546-B75A1F048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170" y="3783442"/>
            <a:ext cx="4032196" cy="18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0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2.2 Work, Power and Energy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Power “Demand”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DF28A-E0E1-DDD0-DA1F-096A2790B8FC}"/>
              </a:ext>
            </a:extLst>
          </p:cNvPr>
          <p:cNvSpPr txBox="1"/>
          <p:nvPr/>
        </p:nvSpPr>
        <p:spPr>
          <a:xfrm>
            <a:off x="1815846" y="1462156"/>
            <a:ext cx="86305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Power is also commonly referred to a DEMAND  and LOAD</a:t>
            </a:r>
          </a:p>
          <a:p>
            <a:endParaRPr lang="en-US" dirty="0"/>
          </a:p>
          <a:p>
            <a:r>
              <a:rPr lang="en-US" dirty="0"/>
              <a:t>In building systems common Power Units are:</a:t>
            </a:r>
          </a:p>
          <a:p>
            <a:endParaRPr lang="en-US" dirty="0"/>
          </a:p>
          <a:p>
            <a:r>
              <a:rPr lang="en-US" dirty="0"/>
              <a:t>	kW: 	Electrical use in utility bills also called the Demand</a:t>
            </a:r>
          </a:p>
          <a:p>
            <a:r>
              <a:rPr lang="en-US" dirty="0"/>
              <a:t>	HP: 	Rate of energy use for Fans, Pumps, Compressors</a:t>
            </a:r>
          </a:p>
          <a:p>
            <a:r>
              <a:rPr lang="en-US" dirty="0"/>
              <a:t>	Btu/</a:t>
            </a:r>
            <a:r>
              <a:rPr lang="en-US" dirty="0" err="1"/>
              <a:t>hr</a:t>
            </a:r>
            <a:r>
              <a:rPr lang="en-US" dirty="0"/>
              <a:t>: 	Rate of heat flow in heat loss and cooling load calculations</a:t>
            </a:r>
          </a:p>
          <a:p>
            <a:endParaRPr lang="en-US" dirty="0"/>
          </a:p>
          <a:p>
            <a:r>
              <a:rPr lang="en-US" dirty="0"/>
              <a:t>	Tons of Refrigeration: Used common in air conditioning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8F244-53BE-5C02-2546-B75A1F048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487" y="4194872"/>
            <a:ext cx="4032196" cy="18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2.2 Work, Power and Energy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Energy Use  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96DEC3-FBFA-7DEC-9653-182B89037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295" y="3537417"/>
            <a:ext cx="6775423" cy="23674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AF63E0-1B86-7CAB-1CB7-8037D6946368}"/>
              </a:ext>
            </a:extLst>
          </p:cNvPr>
          <p:cNvSpPr txBox="1"/>
          <p:nvPr/>
        </p:nvSpPr>
        <p:spPr>
          <a:xfrm>
            <a:off x="1685365" y="1425388"/>
            <a:ext cx="7862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Use</a:t>
            </a:r>
          </a:p>
          <a:p>
            <a:r>
              <a:rPr lang="en-US" dirty="0"/>
              <a:t>When you get an electric bill or natural gas bill, you are being charged for the energy used over a period of time. Electric utilities will send you a bill with a charge for kWh and natural gas is charged in </a:t>
            </a:r>
            <a:r>
              <a:rPr lang="en-US" dirty="0" err="1"/>
              <a:t>Therms</a:t>
            </a:r>
            <a:r>
              <a:rPr lang="en-US" dirty="0"/>
              <a:t> (or Btu). These are Energy Units, or energy consumed during the billing period. </a:t>
            </a:r>
          </a:p>
        </p:txBody>
      </p:sp>
    </p:spTree>
    <p:extLst>
      <p:ext uri="{BB962C8B-B14F-4D97-AF65-F5344CB8AC3E}">
        <p14:creationId xmlns:p14="http://schemas.microsoft.com/office/powerpoint/2010/main" val="230337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2.2 Work, Power and Energy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Energy Units and Demand Units  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24691B-3BF5-8DA0-FB85-7647A52A1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663" y="1447622"/>
            <a:ext cx="6484916" cy="42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6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620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Marinello</dc:creator>
  <cp:lastModifiedBy>Suzanne Lane</cp:lastModifiedBy>
  <cp:revision>9</cp:revision>
  <dcterms:created xsi:type="dcterms:W3CDTF">2021-10-15T13:13:21Z</dcterms:created>
  <dcterms:modified xsi:type="dcterms:W3CDTF">2022-11-15T22:53:12Z</dcterms:modified>
</cp:coreProperties>
</file>