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34FC82-3E3D-4372-B13A-FA14CFB850EB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8A9946-13C0-49FA-914F-B03DDB3CA72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Aircraft landing gear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Airframe 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Tricycle Gear Components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67896"/>
            <a:ext cx="4657802" cy="49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0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and Retractable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Fixed</a:t>
            </a:r>
          </a:p>
          <a:p>
            <a:pPr marL="137160" indent="0">
              <a:buNone/>
            </a:pPr>
            <a:r>
              <a:rPr lang="en-US" sz="1400" dirty="0" smtClean="0"/>
              <a:t>Small aircraft</a:t>
            </a:r>
          </a:p>
          <a:p>
            <a:pPr marL="137160" indent="0">
              <a:buNone/>
            </a:pPr>
            <a:r>
              <a:rPr lang="en-US" sz="1400" dirty="0" smtClean="0"/>
              <a:t>Parasite drag</a:t>
            </a:r>
          </a:p>
          <a:p>
            <a:pPr marL="137160" indent="0">
              <a:buNone/>
            </a:pPr>
            <a:r>
              <a:rPr lang="en-US" sz="1400" dirty="0" smtClean="0"/>
              <a:t>Wheel fairings</a:t>
            </a:r>
          </a:p>
          <a:p>
            <a:pPr marL="137160" indent="0">
              <a:buNone/>
            </a:pPr>
            <a:r>
              <a:rPr lang="en-US" sz="1400" dirty="0" smtClean="0"/>
              <a:t>Fixed vs. retractable weights</a:t>
            </a:r>
          </a:p>
          <a:p>
            <a:pPr marL="137160" indent="0">
              <a:buNone/>
            </a:pPr>
            <a:r>
              <a:rPr lang="en-US" sz="1400" dirty="0" smtClean="0"/>
              <a:t>Faster aircraft need to retract gear</a:t>
            </a:r>
          </a:p>
          <a:p>
            <a:pPr marL="137160" indent="0">
              <a:buNone/>
            </a:pPr>
            <a:r>
              <a:rPr lang="en-US" sz="1400" dirty="0" smtClean="0"/>
              <a:t>Aerodynamic designs</a:t>
            </a:r>
          </a:p>
          <a:p>
            <a:pPr marL="137160" indent="0">
              <a:buNone/>
            </a:pPr>
            <a:endParaRPr lang="en-US" sz="1400" dirty="0"/>
          </a:p>
          <a:p>
            <a:r>
              <a:rPr lang="en-US" sz="1400" dirty="0" smtClean="0"/>
              <a:t>Retractable</a:t>
            </a:r>
          </a:p>
          <a:p>
            <a:pPr marL="137160" indent="0">
              <a:buNone/>
            </a:pPr>
            <a:r>
              <a:rPr lang="en-US" sz="1400" dirty="0" smtClean="0"/>
              <a:t>Stows gear in fuselage</a:t>
            </a:r>
          </a:p>
          <a:p>
            <a:pPr marL="137160" indent="0">
              <a:buNone/>
            </a:pPr>
            <a:r>
              <a:rPr lang="en-US" sz="1400" dirty="0" smtClean="0"/>
              <a:t>Can be used to slow aircraft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2733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5438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 and Non-Shock Absorbing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Forces on aircraft during landing must be controlled</a:t>
            </a:r>
          </a:p>
          <a:p>
            <a:r>
              <a:rPr lang="en-US" sz="1600" dirty="0" smtClean="0"/>
              <a:t>Either by transfer through the airframe or by converting energy into heat energy</a:t>
            </a:r>
          </a:p>
          <a:p>
            <a:r>
              <a:rPr lang="en-US" sz="1600" dirty="0" smtClean="0"/>
              <a:t>Leaf spring type</a:t>
            </a:r>
          </a:p>
          <a:p>
            <a:pPr marL="137160" indent="0">
              <a:buNone/>
            </a:pPr>
            <a:r>
              <a:rPr lang="en-US" sz="1600" dirty="0" smtClean="0"/>
              <a:t>Gear flexes and returns to normal</a:t>
            </a:r>
          </a:p>
          <a:p>
            <a:pPr marL="137160" indent="0">
              <a:buNone/>
            </a:pPr>
            <a:r>
              <a:rPr lang="en-US" sz="1600" dirty="0" smtClean="0"/>
              <a:t>Made from composite materials, lighter and do not corrode</a:t>
            </a:r>
          </a:p>
          <a:p>
            <a:r>
              <a:rPr lang="en-US" sz="1600" dirty="0" smtClean="0"/>
              <a:t>Rigid</a:t>
            </a:r>
          </a:p>
          <a:p>
            <a:pPr marL="137160" indent="0">
              <a:buNone/>
            </a:pPr>
            <a:r>
              <a:rPr lang="en-US" sz="1600" dirty="0" smtClean="0"/>
              <a:t>Direct transfer to airframe</a:t>
            </a:r>
          </a:p>
          <a:p>
            <a:pPr marL="137160" indent="0">
              <a:buNone/>
            </a:pPr>
            <a:r>
              <a:rPr lang="en-US" sz="1600" dirty="0" smtClean="0"/>
              <a:t>Tires cushion landing</a:t>
            </a:r>
          </a:p>
          <a:p>
            <a:pPr marL="137160" indent="0">
              <a:buNone/>
            </a:pPr>
            <a:r>
              <a:rPr lang="en-US" sz="1600" dirty="0" smtClean="0"/>
              <a:t>Helicopter skids</a:t>
            </a:r>
          </a:p>
          <a:p>
            <a:r>
              <a:rPr lang="en-US" sz="1600" dirty="0" smtClean="0"/>
              <a:t>Bungee Cord</a:t>
            </a:r>
          </a:p>
          <a:p>
            <a:pPr marL="137160" indent="0">
              <a:buNone/>
            </a:pPr>
            <a:r>
              <a:rPr lang="en-US" sz="1600" dirty="0" smtClean="0"/>
              <a:t>On non shock absorbing gear</a:t>
            </a:r>
          </a:p>
          <a:p>
            <a:pPr marL="137160" indent="0">
              <a:buNone/>
            </a:pPr>
            <a:r>
              <a:rPr lang="en-US" sz="1600" dirty="0" smtClean="0"/>
              <a:t>Made of elastic rubber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66975"/>
            <a:ext cx="26955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9" y="4394073"/>
            <a:ext cx="26574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4450"/>
            <a:ext cx="54387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8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Used to convert the energy of impact to heat through dissipation</a:t>
            </a:r>
          </a:p>
          <a:p>
            <a:pPr marL="137160" indent="0">
              <a:buNone/>
            </a:pPr>
            <a:r>
              <a:rPr lang="en-US" sz="1400" dirty="0" smtClean="0"/>
              <a:t>Self contained hydraulic units</a:t>
            </a:r>
          </a:p>
          <a:p>
            <a:pPr marL="137160" indent="0">
              <a:buNone/>
            </a:pPr>
            <a:r>
              <a:rPr lang="en-US" sz="1400" dirty="0" smtClean="0"/>
              <a:t>Must be inspected and service routinely</a:t>
            </a:r>
          </a:p>
          <a:p>
            <a:pPr marL="137160" indent="0">
              <a:buNone/>
            </a:pPr>
            <a:r>
              <a:rPr lang="en-US" sz="1400" dirty="0" smtClean="0"/>
              <a:t>Uses compressed air or nitrogen combined with fluid</a:t>
            </a:r>
          </a:p>
          <a:p>
            <a:pPr marL="137160" indent="0">
              <a:buNone/>
            </a:pPr>
            <a:r>
              <a:rPr lang="en-US" sz="1400" dirty="0" smtClean="0"/>
              <a:t>Air/oil strut or OLEO</a:t>
            </a:r>
          </a:p>
          <a:p>
            <a:pPr marL="137160" indent="0">
              <a:buNone/>
            </a:pPr>
            <a:r>
              <a:rPr lang="en-US" sz="1400" dirty="0" smtClean="0"/>
              <a:t>Telescoping</a:t>
            </a:r>
          </a:p>
          <a:p>
            <a:pPr marL="137160" indent="0">
              <a:buNone/>
            </a:pPr>
            <a:r>
              <a:rPr lang="en-US" sz="1400" dirty="0" smtClean="0"/>
              <a:t>Metering orifice</a:t>
            </a:r>
          </a:p>
          <a:p>
            <a:pPr marL="137160" indent="0">
              <a:buNone/>
            </a:pPr>
            <a:r>
              <a:rPr lang="en-US" sz="1400" dirty="0" smtClean="0"/>
              <a:t>Metering pin</a:t>
            </a:r>
          </a:p>
          <a:p>
            <a:pPr marL="137160" indent="0">
              <a:buNone/>
            </a:pPr>
            <a:r>
              <a:rPr lang="en-US" sz="1400" dirty="0" smtClean="0"/>
              <a:t>Heat is dissipated through the strut assembly</a:t>
            </a:r>
          </a:p>
          <a:p>
            <a:pPr marL="137160" indent="0">
              <a:buNone/>
            </a:pPr>
            <a:r>
              <a:rPr lang="en-US" sz="1400" dirty="0" smtClean="0"/>
              <a:t>Some struts use metering tubes rather than pins</a:t>
            </a:r>
          </a:p>
          <a:p>
            <a:pPr marL="137160" indent="0">
              <a:buNone/>
            </a:pPr>
            <a:r>
              <a:rPr lang="en-US" sz="1400" dirty="0" err="1" smtClean="0"/>
              <a:t>Snubbers</a:t>
            </a:r>
            <a:r>
              <a:rPr lang="en-US" sz="1400" dirty="0" smtClean="0"/>
              <a:t> or dampeners extension stroke</a:t>
            </a:r>
          </a:p>
          <a:p>
            <a:pPr marL="13716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57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43880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6574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Axle</a:t>
            </a:r>
          </a:p>
          <a:p>
            <a:pPr marL="137160" indent="0">
              <a:buNone/>
            </a:pPr>
            <a:r>
              <a:rPr lang="en-US" sz="1400" dirty="0" smtClean="0"/>
              <a:t>Provides installation of aircraft wheels</a:t>
            </a:r>
          </a:p>
          <a:p>
            <a:pPr marL="137160" indent="0">
              <a:buNone/>
            </a:pPr>
            <a:r>
              <a:rPr lang="en-US" sz="1400" dirty="0" smtClean="0"/>
              <a:t>Struts without integral axle have provisions</a:t>
            </a:r>
          </a:p>
          <a:p>
            <a:r>
              <a:rPr lang="en-US" sz="1400" dirty="0" smtClean="0"/>
              <a:t>Valve fitting assembly</a:t>
            </a:r>
          </a:p>
          <a:p>
            <a:pPr marL="137160" indent="0">
              <a:buNone/>
            </a:pPr>
            <a:r>
              <a:rPr lang="en-US" sz="1400" dirty="0" smtClean="0"/>
              <a:t>Provides means of servicing</a:t>
            </a:r>
          </a:p>
          <a:p>
            <a:r>
              <a:rPr lang="en-US" sz="1400" dirty="0" smtClean="0"/>
              <a:t>Packing  gland</a:t>
            </a:r>
          </a:p>
          <a:p>
            <a:pPr marL="137160" indent="0">
              <a:buNone/>
            </a:pPr>
            <a:r>
              <a:rPr lang="en-US" sz="1400" dirty="0" smtClean="0"/>
              <a:t>Seal joint between cylinders</a:t>
            </a:r>
          </a:p>
          <a:p>
            <a:pPr marL="137160" indent="0">
              <a:buNone/>
            </a:pPr>
            <a:r>
              <a:rPr lang="en-US" sz="1400" dirty="0" smtClean="0"/>
              <a:t>Has a wiper</a:t>
            </a:r>
          </a:p>
          <a:p>
            <a:r>
              <a:rPr lang="en-US" sz="1400" dirty="0" smtClean="0"/>
              <a:t>Torque links</a:t>
            </a:r>
          </a:p>
          <a:p>
            <a:pPr marL="137160" indent="0">
              <a:buNone/>
            </a:pPr>
            <a:r>
              <a:rPr lang="en-US" sz="1400" dirty="0" smtClean="0"/>
              <a:t>Keeps Pistons and wheels aligned</a:t>
            </a:r>
          </a:p>
          <a:p>
            <a:pPr marL="137160" indent="0">
              <a:buNone/>
            </a:pPr>
            <a:r>
              <a:rPr lang="en-US" sz="1400" dirty="0" smtClean="0"/>
              <a:t>Retains the piston in the upper cylinder</a:t>
            </a:r>
          </a:p>
          <a:p>
            <a:r>
              <a:rPr lang="en-US" sz="1400" dirty="0" smtClean="0"/>
              <a:t>Nose gear strut</a:t>
            </a:r>
          </a:p>
          <a:p>
            <a:pPr marL="137160" indent="0">
              <a:buNone/>
            </a:pPr>
            <a:r>
              <a:rPr lang="en-US" sz="1400" dirty="0" smtClean="0"/>
              <a:t>Centering cam</a:t>
            </a:r>
          </a:p>
          <a:p>
            <a:pPr marL="137160" indent="0">
              <a:buNone/>
            </a:pPr>
            <a:r>
              <a:rPr lang="en-US" sz="1400" dirty="0" smtClean="0"/>
              <a:t>Shimmy damper</a:t>
            </a:r>
          </a:p>
          <a:p>
            <a:pPr marL="137160" indent="0">
              <a:buNone/>
            </a:pPr>
            <a:endParaRPr lang="en-US" sz="1400" dirty="0" smtClean="0"/>
          </a:p>
          <a:p>
            <a:pPr marL="137160" indent="0">
              <a:buNone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6122"/>
            <a:ext cx="19335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19" y="4191000"/>
            <a:ext cx="19335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89047" cy="45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19335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Nose gear</a:t>
            </a:r>
          </a:p>
          <a:p>
            <a:pPr marL="137160" indent="0">
              <a:buNone/>
            </a:pPr>
            <a:r>
              <a:rPr lang="en-US" sz="1600" dirty="0" smtClean="0"/>
              <a:t>Locking or retaining pin for movement</a:t>
            </a:r>
          </a:p>
          <a:p>
            <a:pPr marL="137160" indent="0">
              <a:buNone/>
            </a:pPr>
            <a:r>
              <a:rPr lang="en-US" sz="1600" dirty="0" smtClean="0"/>
              <a:t>Some aircraft can be rotated 360 degrees</a:t>
            </a:r>
          </a:p>
          <a:p>
            <a:pPr marL="137160" indent="0">
              <a:buNone/>
            </a:pPr>
            <a:r>
              <a:rPr lang="en-US" sz="1600" dirty="0" smtClean="0"/>
              <a:t>Never exceed the limit lines on airframe</a:t>
            </a:r>
          </a:p>
          <a:p>
            <a:pPr marL="137160" indent="0">
              <a:buNone/>
            </a:pPr>
            <a:r>
              <a:rPr lang="en-US" sz="1600" dirty="0" err="1" smtClean="0"/>
              <a:t>Jackin</a:t>
            </a:r>
            <a:r>
              <a:rPr lang="en-US" sz="1600" dirty="0" smtClean="0"/>
              <a:t> points</a:t>
            </a:r>
          </a:p>
          <a:p>
            <a:pPr marL="137160" indent="0">
              <a:buNone/>
            </a:pPr>
            <a:r>
              <a:rPr lang="en-US" sz="1600" dirty="0" err="1" smtClean="0"/>
              <a:t>Towpoints</a:t>
            </a:r>
            <a:endParaRPr lang="en-US" sz="1600" dirty="0" smtClean="0"/>
          </a:p>
          <a:p>
            <a:r>
              <a:rPr lang="en-US" sz="1600" dirty="0" smtClean="0"/>
              <a:t>Instructional plate for servicing</a:t>
            </a:r>
          </a:p>
          <a:p>
            <a:pPr marL="137160" indent="0">
              <a:buNone/>
            </a:pPr>
            <a:r>
              <a:rPr lang="en-US" sz="1600" dirty="0" smtClean="0"/>
              <a:t>On strut</a:t>
            </a:r>
          </a:p>
          <a:p>
            <a:pPr marL="137160" indent="0">
              <a:buNone/>
            </a:pPr>
            <a:r>
              <a:rPr lang="en-US" sz="1600" dirty="0" smtClean="0"/>
              <a:t>Or in manual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9335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Compression</a:t>
            </a:r>
          </a:p>
          <a:p>
            <a:pPr marL="137160" indent="0">
              <a:buNone/>
            </a:pPr>
            <a:r>
              <a:rPr lang="en-US" sz="1600" dirty="0" smtClean="0"/>
              <a:t>Lower piston is forced into upper cylinder</a:t>
            </a:r>
          </a:p>
          <a:p>
            <a:pPr marL="137160" indent="0">
              <a:buNone/>
            </a:pPr>
            <a:r>
              <a:rPr lang="en-US" sz="1600" dirty="0" smtClean="0"/>
              <a:t>Metering pin moves through orifice</a:t>
            </a:r>
          </a:p>
          <a:p>
            <a:pPr marL="137160" indent="0">
              <a:buNone/>
            </a:pPr>
            <a:r>
              <a:rPr lang="en-US" sz="1600" dirty="0" smtClean="0"/>
              <a:t>Taper of the pin controls rate of flow</a:t>
            </a:r>
          </a:p>
          <a:p>
            <a:pPr marL="137160" indent="0">
              <a:buNone/>
            </a:pPr>
            <a:r>
              <a:rPr lang="en-US" sz="1600" dirty="0" smtClean="0"/>
              <a:t>Heat is dissipated through the strut</a:t>
            </a:r>
          </a:p>
          <a:p>
            <a:pPr marL="137160" indent="0">
              <a:buNone/>
            </a:pPr>
            <a:r>
              <a:rPr lang="en-US" sz="1600" dirty="0" smtClean="0"/>
              <a:t>At the end of compression air is compressed limiting stroke</a:t>
            </a:r>
          </a:p>
          <a:p>
            <a:pPr marL="137160" indent="0">
              <a:buNone/>
            </a:pPr>
            <a:r>
              <a:rPr lang="en-US" sz="1600" dirty="0" smtClean="0"/>
              <a:t>Air in strut and tires provide cushion while taxiing</a:t>
            </a:r>
          </a:p>
          <a:p>
            <a:pPr marL="137160" indent="0">
              <a:buNone/>
            </a:pPr>
            <a:r>
              <a:rPr lang="en-US" sz="1600" dirty="0" smtClean="0"/>
              <a:t>Insufficient fluid could cause bottoming out</a:t>
            </a:r>
          </a:p>
          <a:p>
            <a:r>
              <a:rPr lang="en-US" sz="1600" dirty="0" smtClean="0"/>
              <a:t>Retraction</a:t>
            </a:r>
          </a:p>
          <a:p>
            <a:pPr marL="137160" indent="0">
              <a:buNone/>
            </a:pPr>
            <a:r>
              <a:rPr lang="en-US" sz="1600" dirty="0" smtClean="0"/>
              <a:t>Fluid is forced by air back into the lower portion of the strut</a:t>
            </a:r>
          </a:p>
          <a:p>
            <a:pPr marL="137160" indent="0">
              <a:buNone/>
            </a:pPr>
            <a:r>
              <a:rPr lang="en-US" sz="1600" dirty="0" smtClean="0"/>
              <a:t>Orifices and </a:t>
            </a:r>
            <a:r>
              <a:rPr lang="en-US" sz="1600" dirty="0" err="1" smtClean="0"/>
              <a:t>snubbers</a:t>
            </a:r>
            <a:r>
              <a:rPr lang="en-US" sz="1600" dirty="0" smtClean="0"/>
              <a:t> control fluid return</a:t>
            </a:r>
          </a:p>
          <a:p>
            <a:pPr marL="137160" indent="0">
              <a:buNone/>
            </a:pPr>
            <a:r>
              <a:rPr lang="en-US" sz="1600" dirty="0" smtClean="0"/>
              <a:t>Sleeve, spacer, or bumper ring limits extension stroke</a:t>
            </a:r>
            <a:endParaRPr lang="en-US" sz="1600" dirty="0" smtClean="0"/>
          </a:p>
          <a:p>
            <a:pPr marL="137160" indent="0">
              <a:buNone/>
            </a:pPr>
            <a:endParaRPr lang="en-US" sz="1600" dirty="0" smtClean="0"/>
          </a:p>
          <a:p>
            <a:pPr marL="137160" indent="0">
              <a:buNone/>
            </a:pPr>
            <a:endParaRPr lang="en-US" sz="1600" dirty="0" smtClean="0"/>
          </a:p>
          <a:p>
            <a:pPr marL="137160" indent="0">
              <a:buNone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933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7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Strut Servicing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Proper fluid quantity and air pressure should be maintained</a:t>
            </a:r>
          </a:p>
          <a:p>
            <a:r>
              <a:rPr lang="en-US" sz="1600" dirty="0" smtClean="0"/>
              <a:t>Strut servicing can be dangerous</a:t>
            </a:r>
          </a:p>
          <a:p>
            <a:r>
              <a:rPr lang="en-US" sz="1600" dirty="0" smtClean="0"/>
              <a:t>Pressure in strut can cause injury</a:t>
            </a:r>
          </a:p>
          <a:p>
            <a:r>
              <a:rPr lang="en-US" sz="1600" dirty="0" smtClean="0"/>
              <a:t>Ensure you are familiar with valve types and operation</a:t>
            </a:r>
          </a:p>
          <a:p>
            <a:r>
              <a:rPr lang="en-US" sz="1600" dirty="0" smtClean="0"/>
              <a:t>Two common valves are the</a:t>
            </a:r>
          </a:p>
          <a:p>
            <a:pPr marL="137160" indent="0">
              <a:buNone/>
            </a:pPr>
            <a:r>
              <a:rPr lang="en-US" sz="1600" dirty="0" smtClean="0"/>
              <a:t>AN 6287-1 Rated at 3000 psi, core is rated at 2000 psi</a:t>
            </a:r>
          </a:p>
          <a:p>
            <a:pPr marL="137160" indent="0">
              <a:buNone/>
            </a:pPr>
            <a:r>
              <a:rPr lang="en-US" sz="1600" dirty="0" smtClean="0"/>
              <a:t>MS28889-1 Valve has no core and is rated at 5000 psi</a:t>
            </a:r>
          </a:p>
          <a:p>
            <a:pPr marL="137160" indent="0">
              <a:buNone/>
            </a:pPr>
            <a:r>
              <a:rPr lang="en-US" sz="1600" dirty="0" smtClean="0"/>
              <a:t>Both have a valve body hex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3733800"/>
            <a:ext cx="50958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Landing Gear Types</a:t>
            </a:r>
          </a:p>
          <a:p>
            <a:r>
              <a:rPr lang="en-US" dirty="0" smtClean="0"/>
              <a:t>Jacking</a:t>
            </a:r>
          </a:p>
          <a:p>
            <a:r>
              <a:rPr lang="en-US" dirty="0" smtClean="0"/>
              <a:t>Wheel Alignment</a:t>
            </a:r>
          </a:p>
          <a:p>
            <a:r>
              <a:rPr lang="en-US" dirty="0" smtClean="0"/>
              <a:t>Retraction Systems</a:t>
            </a:r>
          </a:p>
          <a:p>
            <a:r>
              <a:rPr lang="en-US" dirty="0" smtClean="0"/>
              <a:t>Shimmy Dampeners</a:t>
            </a:r>
          </a:p>
          <a:p>
            <a:r>
              <a:rPr lang="en-US" dirty="0" smtClean="0"/>
              <a:t>Landing Gear Struts</a:t>
            </a:r>
          </a:p>
          <a:p>
            <a:r>
              <a:rPr lang="en-US" dirty="0" smtClean="0"/>
              <a:t>Wheels</a:t>
            </a:r>
          </a:p>
          <a:p>
            <a:r>
              <a:rPr lang="en-US" dirty="0" smtClean="0"/>
              <a:t>Tires</a:t>
            </a:r>
          </a:p>
          <a:p>
            <a:r>
              <a:rPr lang="en-US" dirty="0" smtClean="0"/>
              <a:t>Brakes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Servicing 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Position aircraft on ground free of stands, jacks and equipment</a:t>
            </a:r>
          </a:p>
          <a:p>
            <a:r>
              <a:rPr lang="en-US" sz="1600" dirty="0" smtClean="0"/>
              <a:t>Remove cap from servicing valve</a:t>
            </a:r>
          </a:p>
          <a:p>
            <a:r>
              <a:rPr lang="en-US" sz="1600" dirty="0" smtClean="0"/>
              <a:t>Check swivel nut for security</a:t>
            </a:r>
          </a:p>
          <a:p>
            <a:r>
              <a:rPr lang="en-US" sz="1600" dirty="0" smtClean="0"/>
              <a:t>Release air pressure under valve core ensuring you are clear incase of failure</a:t>
            </a:r>
          </a:p>
          <a:p>
            <a:r>
              <a:rPr lang="en-US" sz="1600" dirty="0" smtClean="0"/>
              <a:t>Loosen swivel nut slowly and release air</a:t>
            </a:r>
          </a:p>
          <a:p>
            <a:r>
              <a:rPr lang="en-US" sz="1600" dirty="0" smtClean="0"/>
              <a:t>Remove entire valve assembly</a:t>
            </a:r>
          </a:p>
          <a:p>
            <a:r>
              <a:rPr lang="en-US" sz="1600" dirty="0" smtClean="0"/>
              <a:t>Ensure strut is fully compressed</a:t>
            </a:r>
          </a:p>
          <a:p>
            <a:r>
              <a:rPr lang="en-US" sz="1600" dirty="0" smtClean="0"/>
              <a:t>Fill to top with fluid</a:t>
            </a:r>
          </a:p>
          <a:p>
            <a:r>
              <a:rPr lang="en-US" sz="1600" dirty="0" smtClean="0"/>
              <a:t>Re install valve with approved packing and torque to specs</a:t>
            </a:r>
          </a:p>
          <a:p>
            <a:r>
              <a:rPr lang="en-US" sz="1600" dirty="0" smtClean="0"/>
              <a:t>Service with air as per the manufacturers specifications</a:t>
            </a:r>
          </a:p>
          <a:p>
            <a:r>
              <a:rPr lang="en-US" sz="1600" dirty="0" smtClean="0"/>
              <a:t>Once inflated tighten swivel nut and torque</a:t>
            </a:r>
          </a:p>
          <a:p>
            <a:r>
              <a:rPr lang="en-US" sz="1600" dirty="0" smtClean="0"/>
              <a:t>Remove fill hose and replace cap on valve</a:t>
            </a:r>
          </a:p>
        </p:txBody>
      </p:sp>
    </p:spTree>
    <p:extLst>
      <p:ext uri="{BB962C8B-B14F-4D97-AF65-F5344CB8AC3E}">
        <p14:creationId xmlns:p14="http://schemas.microsoft.com/office/powerpoint/2010/main" val="32936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Shock Struts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If air become trapped in strut bleeding is required</a:t>
            </a:r>
          </a:p>
          <a:p>
            <a:r>
              <a:rPr lang="en-US" sz="1600" dirty="0" smtClean="0"/>
              <a:t>Can be caused by low hydraulic fluid in the strut</a:t>
            </a:r>
          </a:p>
          <a:p>
            <a:r>
              <a:rPr lang="en-US" sz="1600" dirty="0" smtClean="0"/>
              <a:t>Usually performed with aircraft on jacks</a:t>
            </a:r>
          </a:p>
          <a:p>
            <a:r>
              <a:rPr lang="en-US" sz="1600" dirty="0" smtClean="0"/>
              <a:t>Attach bleed hose to valve</a:t>
            </a:r>
          </a:p>
          <a:p>
            <a:r>
              <a:rPr lang="en-US" sz="1600" dirty="0" smtClean="0"/>
              <a:t>With gear fully extended open valve and release air pressure</a:t>
            </a:r>
          </a:p>
          <a:p>
            <a:r>
              <a:rPr lang="en-US" sz="1600" dirty="0" smtClean="0"/>
              <a:t>Remove valve assembly</a:t>
            </a:r>
          </a:p>
          <a:p>
            <a:r>
              <a:rPr lang="en-US" sz="1600" dirty="0" smtClean="0"/>
              <a:t>Fill strut with approved fluid</a:t>
            </a:r>
          </a:p>
          <a:p>
            <a:r>
              <a:rPr lang="en-US" sz="1600" dirty="0" smtClean="0"/>
              <a:t>Attach hose to servicing port and insert end of hose into container filled with fluid</a:t>
            </a:r>
          </a:p>
          <a:p>
            <a:r>
              <a:rPr lang="en-US" sz="1600" dirty="0" smtClean="0"/>
              <a:t>Use exerciser jack and cycle strut</a:t>
            </a:r>
          </a:p>
          <a:p>
            <a:r>
              <a:rPr lang="en-US" sz="1600" dirty="0" smtClean="0"/>
              <a:t>Let strut extend on its own</a:t>
            </a:r>
          </a:p>
          <a:p>
            <a:r>
              <a:rPr lang="en-US" sz="1600" dirty="0" smtClean="0"/>
              <a:t>Lower aircraft</a:t>
            </a:r>
          </a:p>
          <a:p>
            <a:r>
              <a:rPr lang="en-US" sz="1600" dirty="0" smtClean="0"/>
              <a:t>Remove bleed hose</a:t>
            </a:r>
          </a:p>
          <a:p>
            <a:r>
              <a:rPr lang="en-US" sz="1600" dirty="0" smtClean="0"/>
              <a:t>Install air valve</a:t>
            </a:r>
          </a:p>
          <a:p>
            <a:r>
              <a:rPr lang="en-US" sz="1600" dirty="0" smtClean="0"/>
              <a:t>Inflate strut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4288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5431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7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932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Gear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Configurations</a:t>
            </a:r>
          </a:p>
          <a:p>
            <a:pPr marL="137160" indent="0">
              <a:buNone/>
            </a:pPr>
            <a:r>
              <a:rPr lang="en-US" dirty="0" smtClean="0"/>
              <a:t>Fixed</a:t>
            </a:r>
          </a:p>
          <a:p>
            <a:pPr marL="137160" indent="0">
              <a:buNone/>
            </a:pPr>
            <a:r>
              <a:rPr lang="en-US" dirty="0" smtClean="0"/>
              <a:t>Retractable</a:t>
            </a:r>
          </a:p>
          <a:p>
            <a:pPr marL="137160" indent="0">
              <a:buNone/>
            </a:pPr>
            <a:r>
              <a:rPr lang="en-US" dirty="0" smtClean="0"/>
              <a:t>Non-Shock Absorbing</a:t>
            </a:r>
          </a:p>
          <a:p>
            <a:pPr marL="137160" indent="0">
              <a:buNone/>
            </a:pPr>
            <a:r>
              <a:rPr lang="en-US" dirty="0" smtClean="0"/>
              <a:t>Shock Absorbing</a:t>
            </a:r>
          </a:p>
          <a:p>
            <a:pPr marL="137160" indent="0">
              <a:buNone/>
            </a:pPr>
            <a:r>
              <a:rPr lang="en-US" dirty="0" smtClean="0"/>
              <a:t>Amphibious</a:t>
            </a:r>
          </a:p>
          <a:p>
            <a:pPr marL="137160" indent="0">
              <a:buNone/>
            </a:pPr>
            <a:r>
              <a:rPr lang="en-US" dirty="0" err="1" smtClean="0"/>
              <a:t>Skiis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09725"/>
            <a:ext cx="547687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Tail Wheel</a:t>
            </a:r>
          </a:p>
          <a:p>
            <a:pPr marL="137160" indent="0">
              <a:buNone/>
            </a:pPr>
            <a:r>
              <a:rPr lang="en-US" sz="1400" dirty="0" smtClean="0"/>
              <a:t>Known as conventional gear due to many early aircraft having this configuration</a:t>
            </a:r>
          </a:p>
          <a:p>
            <a:pPr marL="137160" indent="0">
              <a:buNone/>
            </a:pPr>
            <a:r>
              <a:rPr lang="en-US" sz="1400" dirty="0" smtClean="0"/>
              <a:t>Main gear is located forward of center of gravity</a:t>
            </a:r>
          </a:p>
          <a:p>
            <a:pPr marL="137160" indent="0">
              <a:buNone/>
            </a:pPr>
            <a:r>
              <a:rPr lang="en-US" sz="1400" dirty="0" smtClean="0"/>
              <a:t>Tail gear or skid</a:t>
            </a:r>
          </a:p>
          <a:p>
            <a:pPr marL="137160" indent="0">
              <a:buNone/>
            </a:pPr>
            <a:r>
              <a:rPr lang="en-US" sz="1400" dirty="0" smtClean="0"/>
              <a:t>Facilitated clearance for large props</a:t>
            </a:r>
          </a:p>
          <a:p>
            <a:pPr marL="137160" indent="0">
              <a:buNone/>
            </a:pPr>
            <a:r>
              <a:rPr lang="en-US" sz="1400" dirty="0" smtClean="0"/>
              <a:t>Good for non-paved surfaces</a:t>
            </a:r>
          </a:p>
          <a:p>
            <a:pPr marL="137160" indent="0">
              <a:buNone/>
            </a:pPr>
            <a:r>
              <a:rPr lang="en-US" sz="1400" dirty="0" smtClean="0"/>
              <a:t>Weight saving due light tail wheel</a:t>
            </a:r>
          </a:p>
          <a:p>
            <a:pPr marL="137160" indent="0">
              <a:buNone/>
            </a:pPr>
            <a:r>
              <a:rPr lang="en-US" sz="1400" dirty="0" smtClean="0"/>
              <a:t>Differential braking and steering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599"/>
            <a:ext cx="54768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Tandem landing gear</a:t>
            </a:r>
          </a:p>
          <a:p>
            <a:pPr marL="137160" indent="0">
              <a:buNone/>
            </a:pPr>
            <a:r>
              <a:rPr lang="en-US" sz="1400" dirty="0" smtClean="0"/>
              <a:t>Main and tail aligned on longitudinal axis</a:t>
            </a:r>
          </a:p>
          <a:p>
            <a:pPr marL="137160" indent="0">
              <a:buNone/>
            </a:pPr>
            <a:r>
              <a:rPr lang="en-US" sz="1400" dirty="0" smtClean="0"/>
              <a:t>Some have outriggers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828925"/>
            <a:ext cx="5476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Arrangements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Tricycle gear</a:t>
            </a:r>
          </a:p>
          <a:p>
            <a:pPr marL="137160" indent="0">
              <a:buNone/>
            </a:pPr>
            <a:r>
              <a:rPr lang="en-US" sz="1400" dirty="0" smtClean="0"/>
              <a:t>Most commonly used</a:t>
            </a:r>
          </a:p>
          <a:p>
            <a:pPr marL="137160" indent="0">
              <a:buNone/>
            </a:pPr>
            <a:r>
              <a:rPr lang="en-US" sz="1400" dirty="0" smtClean="0"/>
              <a:t>Used on large and small aircraft</a:t>
            </a:r>
          </a:p>
          <a:p>
            <a:pPr marL="137160" indent="0">
              <a:buNone/>
            </a:pPr>
            <a:r>
              <a:rPr lang="en-US" sz="1400" dirty="0" smtClean="0"/>
              <a:t>Two mains and a nose gear</a:t>
            </a:r>
          </a:p>
          <a:p>
            <a:pPr marL="137160" indent="0">
              <a:buNone/>
            </a:pPr>
            <a:r>
              <a:rPr lang="en-US" sz="1400" dirty="0" smtClean="0"/>
              <a:t>Benefits include</a:t>
            </a:r>
          </a:p>
          <a:p>
            <a:pPr marL="137160" indent="0">
              <a:buNone/>
            </a:pPr>
            <a:r>
              <a:rPr lang="en-US" sz="1400" dirty="0" smtClean="0"/>
              <a:t>Enables higher landing speeds</a:t>
            </a:r>
          </a:p>
          <a:p>
            <a:pPr marL="137160" indent="0">
              <a:buNone/>
            </a:pPr>
            <a:r>
              <a:rPr lang="en-US" sz="1400" dirty="0" smtClean="0"/>
              <a:t>Better visibility from flight deck</a:t>
            </a:r>
          </a:p>
          <a:p>
            <a:pPr marL="137160" indent="0">
              <a:buNone/>
            </a:pPr>
            <a:r>
              <a:rPr lang="en-US" sz="1400" dirty="0" smtClean="0"/>
              <a:t>Prevents ground looping of aircraft</a:t>
            </a:r>
          </a:p>
          <a:p>
            <a:pPr marL="137160" indent="0">
              <a:buNone/>
            </a:pPr>
            <a:endParaRPr 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28" y="1524000"/>
            <a:ext cx="54768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810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Can be non-controllable</a:t>
            </a:r>
          </a:p>
          <a:p>
            <a:r>
              <a:rPr lang="en-US" sz="1400" dirty="0" smtClean="0"/>
              <a:t>Most are controllable with linkage or hydraulics</a:t>
            </a:r>
          </a:p>
          <a:p>
            <a:r>
              <a:rPr lang="en-US" sz="1400" dirty="0" smtClean="0"/>
              <a:t>Heavy aircraft use an independent tiller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63" y="2362200"/>
            <a:ext cx="26193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Attached to a reinforced wing structure</a:t>
            </a:r>
          </a:p>
          <a:p>
            <a:r>
              <a:rPr lang="en-US" sz="1400" dirty="0" smtClean="0"/>
              <a:t>Number of wheels vary</a:t>
            </a:r>
          </a:p>
          <a:p>
            <a:r>
              <a:rPr lang="en-US" sz="1400" dirty="0" smtClean="0"/>
              <a:t>Multiple wheels spread load and provide backup</a:t>
            </a:r>
          </a:p>
          <a:p>
            <a:r>
              <a:rPr lang="en-US" sz="1400" dirty="0" smtClean="0"/>
              <a:t>Bogie is when more than two wheels attached to a strut</a:t>
            </a:r>
          </a:p>
          <a:p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6193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6955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</TotalTime>
  <Words>764</Words>
  <Application>Microsoft Office PowerPoint</Application>
  <PresentationFormat>On-screen Show (4:3)</PresentationFormat>
  <Paragraphs>166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Aircraft landing gear systems</vt:lpstr>
      <vt:lpstr>Section Overview</vt:lpstr>
      <vt:lpstr>Landing Gear Types</vt:lpstr>
      <vt:lpstr>PowerPoint Presentation</vt:lpstr>
      <vt:lpstr>Gear Arrangements</vt:lpstr>
      <vt:lpstr>Gear Arrangements</vt:lpstr>
      <vt:lpstr>Gear Arrangements</vt:lpstr>
      <vt:lpstr>Nose Gear</vt:lpstr>
      <vt:lpstr>Main Gear</vt:lpstr>
      <vt:lpstr>Tricycle Gear Components</vt:lpstr>
      <vt:lpstr>Fixed and Retractable Gear</vt:lpstr>
      <vt:lpstr>Shock and Non-Shock Absorbing</vt:lpstr>
      <vt:lpstr>Shock Struts</vt:lpstr>
      <vt:lpstr>PowerPoint Presentation</vt:lpstr>
      <vt:lpstr>Strut Parts</vt:lpstr>
      <vt:lpstr>PowerPoint Presentation</vt:lpstr>
      <vt:lpstr>Struts</vt:lpstr>
      <vt:lpstr>Strut Operation</vt:lpstr>
      <vt:lpstr>Strut Servicing</vt:lpstr>
      <vt:lpstr>Servicing Shock Struts</vt:lpstr>
      <vt:lpstr>Bleeding Shock Struts</vt:lpstr>
      <vt:lpstr>Landing Gear Alignment</vt:lpstr>
    </vt:vector>
  </TitlesOfParts>
  <Company>Lane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Aircraft landing gear systems</dc:title>
  <dc:creator>erwinj</dc:creator>
  <cp:lastModifiedBy>erwinj</cp:lastModifiedBy>
  <cp:revision>24</cp:revision>
  <dcterms:created xsi:type="dcterms:W3CDTF">2013-05-06T18:01:55Z</dcterms:created>
  <dcterms:modified xsi:type="dcterms:W3CDTF">2013-05-07T20:36:05Z</dcterms:modified>
</cp:coreProperties>
</file>