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5"/>
  </p:notes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5" r:id="rId22"/>
    <p:sldId id="277" r:id="rId23"/>
    <p:sldId id="281" r:id="rId24"/>
    <p:sldId id="278" r:id="rId25"/>
    <p:sldId id="282" r:id="rId26"/>
    <p:sldId id="279" r:id="rId27"/>
    <p:sldId id="280" r:id="rId28"/>
    <p:sldId id="283" r:id="rId29"/>
    <p:sldId id="284" r:id="rId30"/>
    <p:sldId id="285" r:id="rId31"/>
    <p:sldId id="288" r:id="rId32"/>
    <p:sldId id="286" r:id="rId33"/>
    <p:sldId id="287" r:id="rId34"/>
    <p:sldId id="289" r:id="rId35"/>
    <p:sldId id="290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292" r:id="rId48"/>
    <p:sldId id="291" r:id="rId49"/>
    <p:sldId id="293" r:id="rId50"/>
    <p:sldId id="294" r:id="rId51"/>
    <p:sldId id="295" r:id="rId52"/>
    <p:sldId id="296" r:id="rId53"/>
    <p:sldId id="297" r:id="rId54"/>
    <p:sldId id="298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2" r:id="rId77"/>
    <p:sldId id="331" r:id="rId78"/>
    <p:sldId id="333" r:id="rId79"/>
    <p:sldId id="334" r:id="rId80"/>
    <p:sldId id="335" r:id="rId81"/>
    <p:sldId id="336" r:id="rId82"/>
    <p:sldId id="337" r:id="rId83"/>
    <p:sldId id="338" r:id="rId8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07E16-00B9-4476-B623-D6E1630A0A91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152F8-1949-49ED-B515-531E68A79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01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152F8-1949-49ED-B515-531E68A79DD6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222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34FC82-3E3D-4372-B13A-FA14CFB850EB}" type="datetimeFigureOut">
              <a:rPr lang="en-US" smtClean="0"/>
              <a:t>5/31/2013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58A9946-13C0-49FA-914F-B03DDB3CA72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Aircraft landing gear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Airframe 02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52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Tricycle Gear Components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1367896"/>
            <a:ext cx="4657802" cy="494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802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and Retractable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Fixed</a:t>
            </a:r>
          </a:p>
          <a:p>
            <a:pPr marL="137160" indent="0">
              <a:buNone/>
            </a:pPr>
            <a:r>
              <a:rPr lang="en-US" sz="1400" dirty="0" smtClean="0"/>
              <a:t>Small aircraft</a:t>
            </a:r>
          </a:p>
          <a:p>
            <a:pPr marL="137160" indent="0">
              <a:buNone/>
            </a:pPr>
            <a:r>
              <a:rPr lang="en-US" sz="1400" dirty="0" smtClean="0"/>
              <a:t>Parasite drag</a:t>
            </a:r>
          </a:p>
          <a:p>
            <a:pPr marL="137160" indent="0">
              <a:buNone/>
            </a:pPr>
            <a:r>
              <a:rPr lang="en-US" sz="1400" dirty="0" smtClean="0"/>
              <a:t>Wheel fairings</a:t>
            </a:r>
          </a:p>
          <a:p>
            <a:pPr marL="137160" indent="0">
              <a:buNone/>
            </a:pPr>
            <a:r>
              <a:rPr lang="en-US" sz="1400" dirty="0" smtClean="0"/>
              <a:t>Fixed vs. retractable weights</a:t>
            </a:r>
          </a:p>
          <a:p>
            <a:pPr marL="137160" indent="0">
              <a:buNone/>
            </a:pPr>
            <a:r>
              <a:rPr lang="en-US" sz="1400" dirty="0" smtClean="0"/>
              <a:t>Faster aircraft need to retract gear</a:t>
            </a:r>
          </a:p>
          <a:p>
            <a:pPr marL="137160" indent="0">
              <a:buNone/>
            </a:pPr>
            <a:r>
              <a:rPr lang="en-US" sz="1400" dirty="0" smtClean="0"/>
              <a:t>Aerodynamic designs</a:t>
            </a:r>
          </a:p>
          <a:p>
            <a:pPr marL="137160" indent="0">
              <a:buNone/>
            </a:pPr>
            <a:endParaRPr lang="en-US" sz="1400" dirty="0"/>
          </a:p>
          <a:p>
            <a:r>
              <a:rPr lang="en-US" sz="1400" dirty="0" smtClean="0"/>
              <a:t>Retractable</a:t>
            </a:r>
          </a:p>
          <a:p>
            <a:pPr marL="137160" indent="0">
              <a:buNone/>
            </a:pPr>
            <a:r>
              <a:rPr lang="en-US" sz="1400" dirty="0" smtClean="0"/>
              <a:t>Stows gear in fuselage</a:t>
            </a:r>
          </a:p>
          <a:p>
            <a:pPr marL="137160" indent="0">
              <a:buNone/>
            </a:pPr>
            <a:r>
              <a:rPr lang="en-US" sz="1400" dirty="0" smtClean="0"/>
              <a:t>Can be used to slow aircraft</a:t>
            </a:r>
            <a:endParaRPr 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27336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953000"/>
            <a:ext cx="5438775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75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Shock and Non-Shock Absorbing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Forces on aircraft during landing must be controlled</a:t>
            </a:r>
          </a:p>
          <a:p>
            <a:r>
              <a:rPr lang="en-US" sz="1600" dirty="0" smtClean="0"/>
              <a:t>Either by transfer through the airframe or by converting energy into heat energy</a:t>
            </a:r>
          </a:p>
          <a:p>
            <a:r>
              <a:rPr lang="en-US" sz="1600" dirty="0" smtClean="0"/>
              <a:t>Leaf spring type</a:t>
            </a:r>
          </a:p>
          <a:p>
            <a:pPr marL="137160" indent="0">
              <a:buNone/>
            </a:pPr>
            <a:r>
              <a:rPr lang="en-US" sz="1600" dirty="0" smtClean="0"/>
              <a:t>Gear flexes and returns to normal</a:t>
            </a:r>
          </a:p>
          <a:p>
            <a:pPr marL="137160" indent="0">
              <a:buNone/>
            </a:pPr>
            <a:r>
              <a:rPr lang="en-US" sz="1600" dirty="0" smtClean="0"/>
              <a:t>Made from composite materials, lighter and do not corrode</a:t>
            </a:r>
          </a:p>
          <a:p>
            <a:r>
              <a:rPr lang="en-US" sz="1600" dirty="0" smtClean="0"/>
              <a:t>Rigid</a:t>
            </a:r>
          </a:p>
          <a:p>
            <a:pPr marL="137160" indent="0">
              <a:buNone/>
            </a:pPr>
            <a:r>
              <a:rPr lang="en-US" sz="1600" dirty="0" smtClean="0"/>
              <a:t>Direct transfer to airframe</a:t>
            </a:r>
          </a:p>
          <a:p>
            <a:pPr marL="137160" indent="0">
              <a:buNone/>
            </a:pPr>
            <a:r>
              <a:rPr lang="en-US" sz="1600" dirty="0" smtClean="0"/>
              <a:t>Tires cushion landing</a:t>
            </a:r>
          </a:p>
          <a:p>
            <a:pPr marL="137160" indent="0">
              <a:buNone/>
            </a:pPr>
            <a:r>
              <a:rPr lang="en-US" sz="1600" dirty="0" smtClean="0"/>
              <a:t>Helicopter skids</a:t>
            </a:r>
          </a:p>
          <a:p>
            <a:r>
              <a:rPr lang="en-US" sz="1600" dirty="0" smtClean="0"/>
              <a:t>Bungee Cord</a:t>
            </a:r>
          </a:p>
          <a:p>
            <a:pPr marL="137160" indent="0">
              <a:buNone/>
            </a:pPr>
            <a:r>
              <a:rPr lang="en-US" sz="1600" dirty="0" smtClean="0"/>
              <a:t>On non shock absorbing gear</a:t>
            </a:r>
          </a:p>
          <a:p>
            <a:pPr marL="137160" indent="0">
              <a:buNone/>
            </a:pPr>
            <a:r>
              <a:rPr lang="en-US" sz="1600" dirty="0" smtClean="0"/>
              <a:t>Made of elastic rubber</a:t>
            </a:r>
            <a:endParaRPr lang="en-US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66975"/>
            <a:ext cx="26955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49" y="4394073"/>
            <a:ext cx="265747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24450"/>
            <a:ext cx="543877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186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Used to convert the energy of impact to heat through dissipation</a:t>
            </a:r>
          </a:p>
          <a:p>
            <a:pPr marL="137160" indent="0">
              <a:buNone/>
            </a:pPr>
            <a:r>
              <a:rPr lang="en-US" sz="1400" dirty="0" smtClean="0"/>
              <a:t>Self contained hydraulic units</a:t>
            </a:r>
          </a:p>
          <a:p>
            <a:pPr marL="137160" indent="0">
              <a:buNone/>
            </a:pPr>
            <a:r>
              <a:rPr lang="en-US" sz="1400" dirty="0" smtClean="0"/>
              <a:t>Must be inspected and service routinely</a:t>
            </a:r>
          </a:p>
          <a:p>
            <a:pPr marL="137160" indent="0">
              <a:buNone/>
            </a:pPr>
            <a:r>
              <a:rPr lang="en-US" sz="1400" dirty="0" smtClean="0"/>
              <a:t>Uses compressed air or nitrogen combined with fluid</a:t>
            </a:r>
          </a:p>
          <a:p>
            <a:pPr marL="137160" indent="0">
              <a:buNone/>
            </a:pPr>
            <a:r>
              <a:rPr lang="en-US" sz="1400" dirty="0" smtClean="0"/>
              <a:t>Air/oil strut or OLEO</a:t>
            </a:r>
          </a:p>
          <a:p>
            <a:pPr marL="137160" indent="0">
              <a:buNone/>
            </a:pPr>
            <a:r>
              <a:rPr lang="en-US" sz="1400" dirty="0" smtClean="0"/>
              <a:t>Telescoping</a:t>
            </a:r>
          </a:p>
          <a:p>
            <a:pPr marL="137160" indent="0">
              <a:buNone/>
            </a:pPr>
            <a:r>
              <a:rPr lang="en-US" sz="1400" dirty="0" smtClean="0"/>
              <a:t>Metering orifice</a:t>
            </a:r>
          </a:p>
          <a:p>
            <a:pPr marL="137160" indent="0">
              <a:buNone/>
            </a:pPr>
            <a:r>
              <a:rPr lang="en-US" sz="1400" dirty="0" smtClean="0"/>
              <a:t>Metering pin</a:t>
            </a:r>
          </a:p>
          <a:p>
            <a:pPr marL="137160" indent="0">
              <a:buNone/>
            </a:pPr>
            <a:r>
              <a:rPr lang="en-US" sz="1400" dirty="0" smtClean="0"/>
              <a:t>Heat is dissipated through the strut assembly</a:t>
            </a:r>
          </a:p>
          <a:p>
            <a:pPr marL="137160" indent="0">
              <a:buNone/>
            </a:pPr>
            <a:r>
              <a:rPr lang="en-US" sz="1400" dirty="0" smtClean="0"/>
              <a:t>Some struts use metering tubes rather than pins</a:t>
            </a:r>
          </a:p>
          <a:p>
            <a:pPr marL="137160" indent="0">
              <a:buNone/>
            </a:pPr>
            <a:r>
              <a:rPr lang="en-US" sz="1400" dirty="0" err="1" smtClean="0"/>
              <a:t>Snubbers</a:t>
            </a:r>
            <a:r>
              <a:rPr lang="en-US" sz="1400" dirty="0" smtClean="0"/>
              <a:t> or dampeners extension stroke</a:t>
            </a:r>
          </a:p>
          <a:p>
            <a:pPr marL="13716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6570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443880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2657475" cy="479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47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Axle</a:t>
            </a:r>
          </a:p>
          <a:p>
            <a:pPr marL="137160" indent="0">
              <a:buNone/>
            </a:pPr>
            <a:r>
              <a:rPr lang="en-US" sz="1400" dirty="0" smtClean="0"/>
              <a:t>Provides installation of aircraft wheels</a:t>
            </a:r>
          </a:p>
          <a:p>
            <a:pPr marL="137160" indent="0">
              <a:buNone/>
            </a:pPr>
            <a:r>
              <a:rPr lang="en-US" sz="1400" dirty="0" smtClean="0"/>
              <a:t>Struts without integral axle have provisions</a:t>
            </a:r>
          </a:p>
          <a:p>
            <a:r>
              <a:rPr lang="en-US" sz="1400" dirty="0" smtClean="0"/>
              <a:t>Valve fitting assembly</a:t>
            </a:r>
          </a:p>
          <a:p>
            <a:pPr marL="137160" indent="0">
              <a:buNone/>
            </a:pPr>
            <a:r>
              <a:rPr lang="en-US" sz="1400" dirty="0" smtClean="0"/>
              <a:t>Provides means of servicing</a:t>
            </a:r>
          </a:p>
          <a:p>
            <a:r>
              <a:rPr lang="en-US" sz="1400" dirty="0" smtClean="0"/>
              <a:t>Packing  gland</a:t>
            </a:r>
          </a:p>
          <a:p>
            <a:pPr marL="137160" indent="0">
              <a:buNone/>
            </a:pPr>
            <a:r>
              <a:rPr lang="en-US" sz="1400" dirty="0" smtClean="0"/>
              <a:t>Seal joint between cylinders</a:t>
            </a:r>
          </a:p>
          <a:p>
            <a:pPr marL="137160" indent="0">
              <a:buNone/>
            </a:pPr>
            <a:r>
              <a:rPr lang="en-US" sz="1400" dirty="0" smtClean="0"/>
              <a:t>Has a wiper</a:t>
            </a:r>
          </a:p>
          <a:p>
            <a:r>
              <a:rPr lang="en-US" sz="1400" dirty="0" smtClean="0"/>
              <a:t>Torque links</a:t>
            </a:r>
          </a:p>
          <a:p>
            <a:pPr marL="137160" indent="0">
              <a:buNone/>
            </a:pPr>
            <a:r>
              <a:rPr lang="en-US" sz="1400" dirty="0" smtClean="0"/>
              <a:t>Keeps Pistons and wheels aligned</a:t>
            </a:r>
          </a:p>
          <a:p>
            <a:pPr marL="137160" indent="0">
              <a:buNone/>
            </a:pPr>
            <a:r>
              <a:rPr lang="en-US" sz="1400" dirty="0" smtClean="0"/>
              <a:t>Retains the piston in the upper cylinder</a:t>
            </a:r>
          </a:p>
          <a:p>
            <a:r>
              <a:rPr lang="en-US" sz="1400" dirty="0" smtClean="0"/>
              <a:t>Nose gear strut</a:t>
            </a:r>
          </a:p>
          <a:p>
            <a:pPr marL="137160" indent="0">
              <a:buNone/>
            </a:pPr>
            <a:r>
              <a:rPr lang="en-US" sz="1400" dirty="0" smtClean="0"/>
              <a:t>Centering cam</a:t>
            </a:r>
          </a:p>
          <a:p>
            <a:pPr marL="137160" indent="0">
              <a:buNone/>
            </a:pPr>
            <a:r>
              <a:rPr lang="en-US" sz="1400" dirty="0" smtClean="0"/>
              <a:t>Shimmy damper</a:t>
            </a:r>
          </a:p>
          <a:p>
            <a:pPr marL="137160" indent="0">
              <a:buNone/>
            </a:pPr>
            <a:endParaRPr lang="en-US" sz="1400" dirty="0" smtClean="0"/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16122"/>
            <a:ext cx="1933575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19" y="4191000"/>
            <a:ext cx="193357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14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2589047" cy="4598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43200"/>
            <a:ext cx="19335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37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Nose gear</a:t>
            </a:r>
          </a:p>
          <a:p>
            <a:pPr marL="137160" indent="0">
              <a:buNone/>
            </a:pPr>
            <a:r>
              <a:rPr lang="en-US" sz="1600" dirty="0" smtClean="0"/>
              <a:t>Locking or retaining pin for movement</a:t>
            </a:r>
          </a:p>
          <a:p>
            <a:pPr marL="137160" indent="0">
              <a:buNone/>
            </a:pPr>
            <a:r>
              <a:rPr lang="en-US" sz="1600" dirty="0" smtClean="0"/>
              <a:t>Some aircraft can be rotated 360 degrees</a:t>
            </a:r>
          </a:p>
          <a:p>
            <a:pPr marL="137160" indent="0">
              <a:buNone/>
            </a:pPr>
            <a:r>
              <a:rPr lang="en-US" sz="1600" dirty="0" smtClean="0"/>
              <a:t>Never exceed the limit lines on airframe</a:t>
            </a:r>
          </a:p>
          <a:p>
            <a:pPr marL="137160" indent="0">
              <a:buNone/>
            </a:pPr>
            <a:r>
              <a:rPr lang="en-US" sz="1600" dirty="0" err="1" smtClean="0"/>
              <a:t>Jackin</a:t>
            </a:r>
            <a:r>
              <a:rPr lang="en-US" sz="1600" dirty="0" smtClean="0"/>
              <a:t> points</a:t>
            </a:r>
          </a:p>
          <a:p>
            <a:pPr marL="137160" indent="0">
              <a:buNone/>
            </a:pPr>
            <a:r>
              <a:rPr lang="en-US" sz="1600" dirty="0" err="1" smtClean="0"/>
              <a:t>Towpoints</a:t>
            </a:r>
            <a:endParaRPr lang="en-US" sz="1600" dirty="0" smtClean="0"/>
          </a:p>
          <a:p>
            <a:r>
              <a:rPr lang="en-US" sz="1600" dirty="0" smtClean="0"/>
              <a:t>Instructional plate for servicing</a:t>
            </a:r>
          </a:p>
          <a:p>
            <a:pPr marL="137160" indent="0">
              <a:buNone/>
            </a:pPr>
            <a:r>
              <a:rPr lang="en-US" sz="1600" dirty="0" smtClean="0"/>
              <a:t>On strut</a:t>
            </a:r>
          </a:p>
          <a:p>
            <a:pPr marL="137160" indent="0">
              <a:buNone/>
            </a:pPr>
            <a:r>
              <a:rPr lang="en-US" sz="1600" dirty="0" smtClean="0"/>
              <a:t>Or in manual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590800"/>
            <a:ext cx="19335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Operation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Compression</a:t>
            </a:r>
          </a:p>
          <a:p>
            <a:pPr marL="137160" indent="0">
              <a:buNone/>
            </a:pPr>
            <a:r>
              <a:rPr lang="en-US" sz="1600" dirty="0" smtClean="0"/>
              <a:t>Lower piston is forced into upper cylinder</a:t>
            </a:r>
          </a:p>
          <a:p>
            <a:pPr marL="137160" indent="0">
              <a:buNone/>
            </a:pPr>
            <a:r>
              <a:rPr lang="en-US" sz="1600" dirty="0" smtClean="0"/>
              <a:t>Metering pin moves through orifice</a:t>
            </a:r>
          </a:p>
          <a:p>
            <a:pPr marL="137160" indent="0">
              <a:buNone/>
            </a:pPr>
            <a:r>
              <a:rPr lang="en-US" sz="1600" dirty="0" smtClean="0"/>
              <a:t>Taper of the pin controls rate of flow</a:t>
            </a:r>
          </a:p>
          <a:p>
            <a:pPr marL="137160" indent="0">
              <a:buNone/>
            </a:pPr>
            <a:r>
              <a:rPr lang="en-US" sz="1600" dirty="0" smtClean="0"/>
              <a:t>Heat is dissipated through the strut</a:t>
            </a:r>
          </a:p>
          <a:p>
            <a:pPr marL="137160" indent="0">
              <a:buNone/>
            </a:pPr>
            <a:r>
              <a:rPr lang="en-US" sz="1600" dirty="0" smtClean="0"/>
              <a:t>At the end of compression air is compressed limiting stroke</a:t>
            </a:r>
          </a:p>
          <a:p>
            <a:pPr marL="137160" indent="0">
              <a:buNone/>
            </a:pPr>
            <a:r>
              <a:rPr lang="en-US" sz="1600" dirty="0" smtClean="0"/>
              <a:t>Air in strut and tires provide cushion while taxiing</a:t>
            </a:r>
          </a:p>
          <a:p>
            <a:pPr marL="137160" indent="0">
              <a:buNone/>
            </a:pPr>
            <a:r>
              <a:rPr lang="en-US" sz="1600" dirty="0" smtClean="0"/>
              <a:t>Insufficient fluid could cause bottoming out</a:t>
            </a:r>
          </a:p>
          <a:p>
            <a:r>
              <a:rPr lang="en-US" sz="1600" dirty="0" smtClean="0"/>
              <a:t>Retraction</a:t>
            </a:r>
          </a:p>
          <a:p>
            <a:pPr marL="137160" indent="0">
              <a:buNone/>
            </a:pPr>
            <a:r>
              <a:rPr lang="en-US" sz="1600" dirty="0" smtClean="0"/>
              <a:t>Fluid is forced by air back into the lower portion of the strut</a:t>
            </a:r>
          </a:p>
          <a:p>
            <a:pPr marL="137160" indent="0">
              <a:buNone/>
            </a:pPr>
            <a:r>
              <a:rPr lang="en-US" sz="1600" dirty="0" smtClean="0"/>
              <a:t>Orifices and </a:t>
            </a:r>
            <a:r>
              <a:rPr lang="en-US" sz="1600" dirty="0" err="1" smtClean="0"/>
              <a:t>snubbers</a:t>
            </a:r>
            <a:r>
              <a:rPr lang="en-US" sz="1600" dirty="0" smtClean="0"/>
              <a:t> control fluid return</a:t>
            </a:r>
          </a:p>
          <a:p>
            <a:pPr marL="137160" indent="0">
              <a:buNone/>
            </a:pPr>
            <a:r>
              <a:rPr lang="en-US" sz="1600" dirty="0" smtClean="0"/>
              <a:t>Sleeve, spacer, or bumper ring limits extension stroke</a:t>
            </a:r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 smtClean="0"/>
          </a:p>
          <a:p>
            <a:pPr marL="137160" indent="0">
              <a:buNone/>
            </a:pP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371600"/>
            <a:ext cx="19335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7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Strut Servicing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fluid quantity and air pressure should be maintained</a:t>
            </a:r>
          </a:p>
          <a:p>
            <a:r>
              <a:rPr lang="en-US" sz="1600" dirty="0" smtClean="0"/>
              <a:t>Strut servicing can be dangerous</a:t>
            </a:r>
          </a:p>
          <a:p>
            <a:r>
              <a:rPr lang="en-US" sz="1600" dirty="0" smtClean="0"/>
              <a:t>Pressure in strut can cause injury</a:t>
            </a:r>
          </a:p>
          <a:p>
            <a:r>
              <a:rPr lang="en-US" sz="1600" dirty="0" smtClean="0"/>
              <a:t>Ensure you are familiar with valve types and operation</a:t>
            </a:r>
          </a:p>
          <a:p>
            <a:r>
              <a:rPr lang="en-US" sz="1600" dirty="0" smtClean="0"/>
              <a:t>Two common valves are the</a:t>
            </a:r>
          </a:p>
          <a:p>
            <a:pPr marL="137160" indent="0">
              <a:buNone/>
            </a:pPr>
            <a:r>
              <a:rPr lang="en-US" sz="1600" dirty="0" smtClean="0"/>
              <a:t>AN 6287-1 Rated at 3000 psi, core is rated at 2000 psi</a:t>
            </a:r>
          </a:p>
          <a:p>
            <a:pPr marL="137160" indent="0">
              <a:buNone/>
            </a:pPr>
            <a:r>
              <a:rPr lang="en-US" sz="1600" dirty="0" smtClean="0"/>
              <a:t>MS28889-1 Valve has no core and is rated at 5000 psi</a:t>
            </a:r>
          </a:p>
          <a:p>
            <a:pPr marL="137160" indent="0">
              <a:buNone/>
            </a:pPr>
            <a:r>
              <a:rPr lang="en-US" sz="1600" dirty="0" smtClean="0"/>
              <a:t>Both have a valve body hex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3733800"/>
            <a:ext cx="5095875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78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</a:p>
          <a:p>
            <a:r>
              <a:rPr lang="en-US" dirty="0" smtClean="0"/>
              <a:t>Jacking</a:t>
            </a:r>
          </a:p>
          <a:p>
            <a:r>
              <a:rPr lang="en-US" dirty="0" smtClean="0"/>
              <a:t>Wheel Alignment</a:t>
            </a:r>
          </a:p>
          <a:p>
            <a:r>
              <a:rPr lang="en-US" dirty="0" smtClean="0"/>
              <a:t>Retraction Systems</a:t>
            </a:r>
          </a:p>
          <a:p>
            <a:r>
              <a:rPr lang="en-US" dirty="0" smtClean="0"/>
              <a:t>Shimmy Dampeners</a:t>
            </a:r>
          </a:p>
          <a:p>
            <a:r>
              <a:rPr lang="en-US" dirty="0" smtClean="0"/>
              <a:t>Landing Gear Struts</a:t>
            </a:r>
          </a:p>
          <a:p>
            <a:r>
              <a:rPr lang="en-US" dirty="0" smtClean="0"/>
              <a:t>Wheels</a:t>
            </a:r>
          </a:p>
          <a:p>
            <a:r>
              <a:rPr lang="en-US" dirty="0" smtClean="0"/>
              <a:t>Tires</a:t>
            </a:r>
          </a:p>
          <a:p>
            <a:r>
              <a:rPr lang="en-US" dirty="0" smtClean="0"/>
              <a:t>Brakes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Position aircraft on ground free of stands, jacks and equipment</a:t>
            </a:r>
          </a:p>
          <a:p>
            <a:r>
              <a:rPr lang="en-US" sz="1600" dirty="0" smtClean="0"/>
              <a:t>Remove cap from servicing valve</a:t>
            </a:r>
          </a:p>
          <a:p>
            <a:r>
              <a:rPr lang="en-US" sz="1600" dirty="0" smtClean="0"/>
              <a:t>Check swivel nut for security</a:t>
            </a:r>
          </a:p>
          <a:p>
            <a:r>
              <a:rPr lang="en-US" sz="1600" dirty="0" smtClean="0"/>
              <a:t>Release air pressure under valve core ensuring you are clear incase of failure</a:t>
            </a:r>
          </a:p>
          <a:p>
            <a:r>
              <a:rPr lang="en-US" sz="1600" dirty="0" smtClean="0"/>
              <a:t>Loosen swivel nut slowly and release air</a:t>
            </a:r>
          </a:p>
          <a:p>
            <a:r>
              <a:rPr lang="en-US" sz="1600" dirty="0" smtClean="0"/>
              <a:t>Remove entire valve assembly</a:t>
            </a:r>
          </a:p>
          <a:p>
            <a:r>
              <a:rPr lang="en-US" sz="1600" dirty="0" smtClean="0"/>
              <a:t>Ensure strut is fully compressed</a:t>
            </a:r>
          </a:p>
          <a:p>
            <a:r>
              <a:rPr lang="en-US" sz="1600" dirty="0" smtClean="0"/>
              <a:t>Fill to top with fluid</a:t>
            </a:r>
          </a:p>
          <a:p>
            <a:r>
              <a:rPr lang="en-US" sz="1600" dirty="0" smtClean="0"/>
              <a:t>Re install valve with approved packing and torque to specs</a:t>
            </a:r>
          </a:p>
          <a:p>
            <a:r>
              <a:rPr lang="en-US" sz="1600" dirty="0" smtClean="0"/>
              <a:t>Service with air as per the manufacturers specifications</a:t>
            </a:r>
          </a:p>
          <a:p>
            <a:r>
              <a:rPr lang="en-US" sz="1600" dirty="0" smtClean="0"/>
              <a:t>Once inflated tighten swivel nut and torque</a:t>
            </a:r>
          </a:p>
          <a:p>
            <a:r>
              <a:rPr lang="en-US" sz="1600" dirty="0" smtClean="0"/>
              <a:t>Remove fill hose and replace cap on valve</a:t>
            </a:r>
          </a:p>
        </p:txBody>
      </p:sp>
    </p:spTree>
    <p:extLst>
      <p:ext uri="{BB962C8B-B14F-4D97-AF65-F5344CB8AC3E}">
        <p14:creationId xmlns:p14="http://schemas.microsoft.com/office/powerpoint/2010/main" val="3293692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Bleeding Shock Struts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If air become trapped in strut bleeding is required</a:t>
            </a:r>
          </a:p>
          <a:p>
            <a:r>
              <a:rPr lang="en-US" sz="1600" dirty="0" smtClean="0"/>
              <a:t>Can be caused by low hydraulic fluid in the strut</a:t>
            </a:r>
          </a:p>
          <a:p>
            <a:r>
              <a:rPr lang="en-US" sz="1600" dirty="0" smtClean="0"/>
              <a:t>Usually performed with aircraft on jacks</a:t>
            </a:r>
          </a:p>
          <a:p>
            <a:r>
              <a:rPr lang="en-US" sz="1600" dirty="0" smtClean="0"/>
              <a:t>Attach bleed hose to valve</a:t>
            </a:r>
          </a:p>
          <a:p>
            <a:r>
              <a:rPr lang="en-US" sz="1600" dirty="0" smtClean="0"/>
              <a:t>With gear fully extended open valve and release air pressure</a:t>
            </a:r>
          </a:p>
          <a:p>
            <a:r>
              <a:rPr lang="en-US" sz="1600" dirty="0" smtClean="0"/>
              <a:t>Remove valve assembly</a:t>
            </a:r>
          </a:p>
          <a:p>
            <a:r>
              <a:rPr lang="en-US" sz="1600" dirty="0" smtClean="0"/>
              <a:t>Fill strut with approved fluid</a:t>
            </a:r>
          </a:p>
          <a:p>
            <a:r>
              <a:rPr lang="en-US" sz="1600" dirty="0" smtClean="0"/>
              <a:t>Attach hose to servicing port and insert end of hose into container filled with fluid</a:t>
            </a:r>
          </a:p>
          <a:p>
            <a:r>
              <a:rPr lang="en-US" sz="1600" dirty="0" smtClean="0"/>
              <a:t>Use exerciser jack and cycle strut</a:t>
            </a:r>
          </a:p>
          <a:p>
            <a:r>
              <a:rPr lang="en-US" sz="1600" dirty="0" smtClean="0"/>
              <a:t>Let strut extend on its own</a:t>
            </a:r>
          </a:p>
          <a:p>
            <a:r>
              <a:rPr lang="en-US" sz="1600" dirty="0" smtClean="0"/>
              <a:t>Lower aircraft</a:t>
            </a:r>
          </a:p>
          <a:p>
            <a:r>
              <a:rPr lang="en-US" sz="1600" dirty="0" smtClean="0"/>
              <a:t>Remove bleed hose</a:t>
            </a:r>
          </a:p>
          <a:p>
            <a:r>
              <a:rPr lang="en-US" sz="1600" dirty="0" smtClean="0"/>
              <a:t>Install air valve</a:t>
            </a:r>
          </a:p>
          <a:p>
            <a:r>
              <a:rPr lang="en-US" sz="1600" dirty="0" smtClean="0"/>
              <a:t>Inflate strut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8600"/>
            <a:ext cx="242887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648200"/>
            <a:ext cx="2543175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4778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Alignment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Purpose is for handling and tire wear</a:t>
            </a:r>
          </a:p>
          <a:p>
            <a:r>
              <a:rPr lang="en-US" sz="1600" dirty="0" smtClean="0"/>
              <a:t>Set by manufacturer and seldom needs attention except after a hard landing</a:t>
            </a:r>
          </a:p>
          <a:p>
            <a:r>
              <a:rPr lang="en-US" sz="1600" dirty="0" smtClean="0"/>
              <a:t>Toe-in or Toe-out –amount of angle on a longitudinal axis</a:t>
            </a:r>
          </a:p>
          <a:p>
            <a:r>
              <a:rPr lang="en-US" sz="1600" dirty="0" smtClean="0"/>
              <a:t>Camber – amount of angle due to the vertical axis</a:t>
            </a:r>
          </a:p>
          <a:p>
            <a:r>
              <a:rPr lang="en-US" sz="1600" dirty="0" smtClean="0"/>
              <a:t>Caster – rotational axis in relation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238881"/>
            <a:ext cx="351472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13048"/>
            <a:ext cx="23812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323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14600"/>
            <a:ext cx="5060119" cy="204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2466975" cy="574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1164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Alignment Components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Torque links or arms – keeps lower strut cylinder from rotating out of alignment with the longitudinal axis of the aircraft</a:t>
            </a:r>
          </a:p>
          <a:p>
            <a:r>
              <a:rPr lang="en-US" sz="1600" dirty="0" smtClean="0"/>
              <a:t>In some aircraft it is the sole means of holding the piston in the bore</a:t>
            </a:r>
          </a:p>
          <a:p>
            <a:r>
              <a:rPr lang="en-US" sz="1600" dirty="0" smtClean="0"/>
              <a:t>Links attach to upper cylinder and bottom cylinder allowing the strut to compress or retract</a:t>
            </a:r>
          </a:p>
          <a:p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819400"/>
            <a:ext cx="2304024" cy="404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992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Gear is attached to wing spars or other structural members</a:t>
            </a:r>
          </a:p>
          <a:p>
            <a:r>
              <a:rPr lang="en-US" sz="1600" dirty="0" smtClean="0"/>
              <a:t>Retractable gear must be designed to be able to move and withstand force</a:t>
            </a:r>
          </a:p>
          <a:p>
            <a:r>
              <a:rPr lang="en-US" sz="1600" dirty="0" err="1" smtClean="0"/>
              <a:t>Trunnions</a:t>
            </a:r>
            <a:r>
              <a:rPr lang="en-US" sz="1600" dirty="0" smtClean="0"/>
              <a:t> are an example of how gear is attached to the airframe</a:t>
            </a:r>
          </a:p>
          <a:p>
            <a:r>
              <a:rPr lang="en-US" sz="1600" dirty="0" smtClean="0"/>
              <a:t>Must have  a drag brace to support gear when extended</a:t>
            </a:r>
          </a:p>
          <a:p>
            <a:r>
              <a:rPr lang="en-US" sz="1600" dirty="0" smtClean="0"/>
              <a:t>Some use an over-center action to lock gear</a:t>
            </a:r>
          </a:p>
          <a:p>
            <a:r>
              <a:rPr lang="en-US" sz="1600" dirty="0" smtClean="0"/>
              <a:t>Most use hydraulic locks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362200"/>
            <a:ext cx="1996976" cy="440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429000"/>
            <a:ext cx="246697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995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Small Aircraft Retraction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Aircraft reach a speed where parasite drag is more than the loss of performance due to retractable gear weight</a:t>
            </a:r>
          </a:p>
          <a:p>
            <a:r>
              <a:rPr lang="en-US" sz="1600" dirty="0" smtClean="0"/>
              <a:t>Simple systems use a handle with gears and chains to reduce required force</a:t>
            </a:r>
          </a:p>
          <a:p>
            <a:r>
              <a:rPr lang="en-US" sz="1600" dirty="0" smtClean="0"/>
              <a:t>Electrically operated gear is common converting rotary to linear action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451" y="3657600"/>
            <a:ext cx="5019675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169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Electric/Hydraulic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Known as a </a:t>
            </a:r>
            <a:r>
              <a:rPr lang="en-US" sz="1600" dirty="0" err="1" smtClean="0"/>
              <a:t>powerpack</a:t>
            </a:r>
            <a:r>
              <a:rPr lang="en-US" sz="1600" dirty="0" smtClean="0"/>
              <a:t> system</a:t>
            </a:r>
          </a:p>
          <a:p>
            <a:r>
              <a:rPr lang="en-US" sz="1600" dirty="0" smtClean="0"/>
              <a:t>Pack contains several components of a hydraulic system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contras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3821695" cy="399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lum contras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86013"/>
            <a:ext cx="3752833" cy="397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550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Large Aircraft Retraction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Always powered by hydraulics</a:t>
            </a:r>
          </a:p>
          <a:p>
            <a:r>
              <a:rPr lang="en-US" sz="1600" dirty="0" smtClean="0"/>
              <a:t>Use of valves to operate various components</a:t>
            </a:r>
          </a:p>
          <a:p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86000"/>
            <a:ext cx="4776788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6280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Emergency Extension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Lowers gear if main power fails</a:t>
            </a:r>
          </a:p>
          <a:p>
            <a:r>
              <a:rPr lang="en-US" sz="1600" dirty="0" smtClean="0"/>
              <a:t>Gear can be extended by gravity or aided by pneumatic power</a:t>
            </a:r>
          </a:p>
          <a:p>
            <a:r>
              <a:rPr lang="en-US" sz="1600" dirty="0" err="1" smtClean="0"/>
              <a:t>Uplocks</a:t>
            </a:r>
            <a:r>
              <a:rPr lang="en-US" sz="1600" dirty="0" smtClean="0"/>
              <a:t> are released by a mechanical connection or by pneumatics</a:t>
            </a:r>
          </a:p>
          <a:p>
            <a:r>
              <a:rPr lang="en-US" sz="1600" dirty="0" smtClean="0"/>
              <a:t>Free fall valve is opened and fluid is released</a:t>
            </a:r>
          </a:p>
          <a:p>
            <a:r>
              <a:rPr lang="en-US" sz="1600" dirty="0" smtClean="0"/>
              <a:t>Airflow lowers gear</a:t>
            </a:r>
          </a:p>
          <a:p>
            <a:r>
              <a:rPr lang="en-US" sz="1600" dirty="0" smtClean="0"/>
              <a:t>Large aircraft high performance aircraft use a secondary system to actuate gear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371088"/>
            <a:ext cx="3256527" cy="348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3006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Numerous Configurations</a:t>
            </a:r>
          </a:p>
          <a:p>
            <a:pPr marL="137160" indent="0">
              <a:buNone/>
            </a:pPr>
            <a:r>
              <a:rPr lang="en-US" dirty="0" smtClean="0"/>
              <a:t>Fixed</a:t>
            </a:r>
          </a:p>
          <a:p>
            <a:pPr marL="137160" indent="0">
              <a:buNone/>
            </a:pPr>
            <a:r>
              <a:rPr lang="en-US" dirty="0" smtClean="0"/>
              <a:t>Retractable</a:t>
            </a:r>
          </a:p>
          <a:p>
            <a:pPr marL="137160" indent="0">
              <a:buNone/>
            </a:pPr>
            <a:r>
              <a:rPr lang="en-US" dirty="0" smtClean="0"/>
              <a:t>Non-Shock Absorbing</a:t>
            </a:r>
          </a:p>
          <a:p>
            <a:pPr marL="137160" indent="0">
              <a:buNone/>
            </a:pPr>
            <a:r>
              <a:rPr lang="en-US" dirty="0" smtClean="0"/>
              <a:t>Shock Absorbing</a:t>
            </a:r>
          </a:p>
          <a:p>
            <a:pPr marL="137160" indent="0">
              <a:buNone/>
            </a:pPr>
            <a:r>
              <a:rPr lang="en-US" dirty="0" smtClean="0"/>
              <a:t>Amphibious</a:t>
            </a:r>
          </a:p>
          <a:p>
            <a:pPr marL="137160" indent="0">
              <a:buNone/>
            </a:pPr>
            <a:r>
              <a:rPr lang="en-US" dirty="0" err="1" smtClean="0"/>
              <a:t>Skiis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0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Safety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There are numerous gear safety devices</a:t>
            </a:r>
          </a:p>
          <a:p>
            <a:r>
              <a:rPr lang="en-US" sz="1600" dirty="0" smtClean="0"/>
              <a:t>Most are for gear on the ground</a:t>
            </a:r>
          </a:p>
          <a:p>
            <a:r>
              <a:rPr lang="en-US" sz="1600" dirty="0" smtClean="0"/>
              <a:t>Also used to indicate to the pilot gear status</a:t>
            </a:r>
          </a:p>
          <a:p>
            <a:r>
              <a:rPr lang="en-US" sz="1600" dirty="0" smtClean="0"/>
              <a:t>Nose wheel centering device</a:t>
            </a:r>
          </a:p>
          <a:p>
            <a:r>
              <a:rPr lang="en-US" sz="1600" dirty="0" smtClean="0"/>
              <a:t>Safety switch</a:t>
            </a:r>
          </a:p>
          <a:p>
            <a:pPr marL="137160" indent="0">
              <a:buNone/>
            </a:pPr>
            <a:r>
              <a:rPr lang="en-US" sz="1600" dirty="0" smtClean="0"/>
              <a:t>Wired to numerous circuits</a:t>
            </a:r>
          </a:p>
          <a:p>
            <a:pPr marL="137160" indent="0">
              <a:buNone/>
            </a:pPr>
            <a:r>
              <a:rPr lang="en-US" sz="1600" dirty="0" smtClean="0"/>
              <a:t>Prevents gear from being raised on the ground</a:t>
            </a:r>
          </a:p>
          <a:p>
            <a:r>
              <a:rPr lang="en-US" sz="1600" dirty="0" smtClean="0"/>
              <a:t>Lockout can be achieved in many ways</a:t>
            </a:r>
          </a:p>
          <a:p>
            <a:pPr marL="137160" indent="0">
              <a:buNone/>
            </a:pPr>
            <a:r>
              <a:rPr lang="en-US" sz="1600" dirty="0" smtClean="0"/>
              <a:t>One is a solenoid that extends through the gear handle</a:t>
            </a:r>
          </a:p>
          <a:p>
            <a:r>
              <a:rPr lang="en-US" sz="1600" dirty="0" smtClean="0"/>
              <a:t>Electromagnetic sensors can be used, good for used in dirty areas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8" y="1676400"/>
            <a:ext cx="25050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724400"/>
            <a:ext cx="5057775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2574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95400"/>
            <a:ext cx="4752000" cy="38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63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Landing Gear Safety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Ground locks can also be used as added security</a:t>
            </a:r>
          </a:p>
          <a:p>
            <a:r>
              <a:rPr lang="en-US" sz="1600" dirty="0" smtClean="0"/>
              <a:t>Could be as simple as a pin</a:t>
            </a:r>
          </a:p>
          <a:p>
            <a:r>
              <a:rPr lang="en-US" sz="1600" dirty="0" smtClean="0"/>
              <a:t>Some are clamshell type</a:t>
            </a:r>
          </a:p>
          <a:p>
            <a:r>
              <a:rPr lang="en-US" sz="1600" dirty="0" smtClean="0"/>
              <a:t>Must have red flag attached</a:t>
            </a:r>
          </a:p>
          <a:p>
            <a:r>
              <a:rPr lang="en-US" sz="1600" dirty="0" smtClean="0"/>
              <a:t>Commonly carried with aircraft</a:t>
            </a:r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67447"/>
            <a:ext cx="2466975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87723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Position Indicators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Located on the instrument panel close to the gear handle</a:t>
            </a:r>
          </a:p>
          <a:p>
            <a:r>
              <a:rPr lang="en-US" sz="1600" dirty="0" smtClean="0"/>
              <a:t>Inform the pilot on gear status</a:t>
            </a:r>
          </a:p>
          <a:p>
            <a:r>
              <a:rPr lang="en-US" sz="1600" dirty="0" smtClean="0"/>
              <a:t>Green light usually indicate safe to land, lights out indicates gear up and locked</a:t>
            </a:r>
          </a:p>
          <a:p>
            <a:r>
              <a:rPr lang="en-US" sz="1600" dirty="0" smtClean="0"/>
              <a:t>Transit lights could be barber poles, blinking lights or annunciator</a:t>
            </a:r>
          </a:p>
          <a:p>
            <a:r>
              <a:rPr lang="en-US" sz="1600" dirty="0" smtClean="0"/>
              <a:t>Gear door position can also be monitored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404" y="2971800"/>
            <a:ext cx="2017271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2680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Wheel Centering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Alignment before retraction</a:t>
            </a:r>
          </a:p>
          <a:p>
            <a:r>
              <a:rPr lang="en-US" sz="1600" dirty="0" smtClean="0"/>
              <a:t>Centering cams built into the shock strut </a:t>
            </a:r>
          </a:p>
          <a:p>
            <a:r>
              <a:rPr lang="en-US" sz="1600" dirty="0" smtClean="0"/>
              <a:t>When weight is on wheels cam is not functional</a:t>
            </a:r>
          </a:p>
          <a:p>
            <a:r>
              <a:rPr lang="en-US" sz="1600" dirty="0" smtClean="0"/>
              <a:t>Some aircraft incorporate a small guide pin or roller on the gear to align with a track which straightens the gear.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740418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</a:t>
            </a:r>
            <a:r>
              <a:rPr lang="en-US" smtClean="0"/>
              <a:t>Gear Maintenance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Moving parts and dirty  environment of the landing gear make this an area of regular maintenance</a:t>
            </a:r>
          </a:p>
          <a:p>
            <a:r>
              <a:rPr lang="en-US" sz="1600" dirty="0" smtClean="0"/>
              <a:t>Stresses on gear and supporting areas</a:t>
            </a:r>
          </a:p>
          <a:p>
            <a:r>
              <a:rPr lang="en-US" sz="1600" dirty="0" smtClean="0"/>
              <a:t>A in depth inspection of the area is essential</a:t>
            </a:r>
          </a:p>
          <a:p>
            <a:r>
              <a:rPr lang="en-US" sz="1600" dirty="0" smtClean="0"/>
              <a:t>Thoroughly clean the area before inspection</a:t>
            </a:r>
          </a:p>
          <a:p>
            <a:r>
              <a:rPr lang="en-US" sz="1600" dirty="0" smtClean="0"/>
              <a:t>Ensure all ground locks are installed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133600"/>
            <a:ext cx="20574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09243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Emergency control handles and systems</a:t>
            </a:r>
          </a:p>
          <a:p>
            <a:r>
              <a:rPr lang="en-US" sz="1600" dirty="0" smtClean="0"/>
              <a:t>Wheels</a:t>
            </a:r>
          </a:p>
          <a:p>
            <a:r>
              <a:rPr lang="en-US" sz="1600" dirty="0" smtClean="0"/>
              <a:t>Tie bolts</a:t>
            </a:r>
          </a:p>
          <a:p>
            <a:r>
              <a:rPr lang="en-US" sz="1600" dirty="0" smtClean="0"/>
              <a:t>Anti-skid wiring for deterioration</a:t>
            </a:r>
          </a:p>
          <a:p>
            <a:r>
              <a:rPr lang="en-US" sz="1600" dirty="0" smtClean="0"/>
              <a:t>Tires for wear, cuts, deterioration, grease, oil, alignment</a:t>
            </a:r>
          </a:p>
          <a:p>
            <a:r>
              <a:rPr lang="en-US" sz="1600" dirty="0" smtClean="0"/>
              <a:t>Gear condition and proper adjustment</a:t>
            </a:r>
          </a:p>
          <a:p>
            <a:r>
              <a:rPr lang="en-US" sz="1600" dirty="0" smtClean="0"/>
              <a:t>Steering cables for wear</a:t>
            </a:r>
          </a:p>
          <a:p>
            <a:r>
              <a:rPr lang="en-US" sz="1600" dirty="0" smtClean="0"/>
              <a:t>Brake clearances and wear</a:t>
            </a:r>
          </a:p>
          <a:p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886200"/>
            <a:ext cx="28575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7557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Lubrication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By hand or grease gun</a:t>
            </a:r>
          </a:p>
          <a:p>
            <a:r>
              <a:rPr lang="en-US" sz="1600" dirty="0" smtClean="0"/>
              <a:t>Follow instructions</a:t>
            </a:r>
          </a:p>
          <a:p>
            <a:r>
              <a:rPr lang="en-US" sz="1600" dirty="0" smtClean="0"/>
              <a:t>Clean fittings before and after servicing</a:t>
            </a:r>
          </a:p>
          <a:p>
            <a:r>
              <a:rPr lang="en-US" sz="1600" dirty="0" smtClean="0"/>
              <a:t>Clean piston rods</a:t>
            </a:r>
          </a:p>
          <a:p>
            <a:r>
              <a:rPr lang="en-US" sz="1600" dirty="0" smtClean="0"/>
              <a:t>Wheel bearings must be removed, cleaned, inspected, and lubricated</a:t>
            </a:r>
          </a:p>
          <a:p>
            <a:pPr marL="137160" indent="0">
              <a:buNone/>
            </a:pPr>
            <a:r>
              <a:rPr lang="en-US" sz="1600" dirty="0" smtClean="0"/>
              <a:t>Use recommended cleaning solvent</a:t>
            </a:r>
          </a:p>
          <a:p>
            <a:pPr marL="137160" indent="0">
              <a:buNone/>
            </a:pPr>
            <a:r>
              <a:rPr lang="en-US" sz="1600" dirty="0" smtClean="0"/>
              <a:t>Do not use gas or jet fuel</a:t>
            </a:r>
          </a:p>
          <a:p>
            <a:pPr marL="137160" indent="0">
              <a:buNone/>
            </a:pPr>
            <a:r>
              <a:rPr lang="en-US" sz="1600" dirty="0" smtClean="0"/>
              <a:t>Dry by using air between rollers</a:t>
            </a:r>
          </a:p>
          <a:p>
            <a:pPr marL="137160" indent="0">
              <a:buNone/>
            </a:pPr>
            <a:r>
              <a:rPr lang="en-US" sz="1600" dirty="0" smtClean="0"/>
              <a:t>Do not spin the bearing with air</a:t>
            </a:r>
          </a:p>
          <a:p>
            <a:pPr marL="137160" indent="0">
              <a:buNone/>
            </a:pPr>
            <a:r>
              <a:rPr lang="en-US" sz="1600" dirty="0" smtClean="0"/>
              <a:t>Inspect for wear</a:t>
            </a:r>
          </a:p>
          <a:p>
            <a:pPr marL="137160" indent="0">
              <a:buNone/>
            </a:pPr>
            <a:r>
              <a:rPr lang="en-US" sz="1600" dirty="0" smtClean="0"/>
              <a:t>Lubricate immediately after cleaning and inspection to prevent corrosion</a:t>
            </a:r>
          </a:p>
          <a:p>
            <a:pPr marL="137160" indent="0">
              <a:buNone/>
            </a:pPr>
            <a:r>
              <a:rPr lang="en-US" sz="1600" dirty="0" smtClean="0"/>
              <a:t>Use bearing lubrication tool  or palm of hand method</a:t>
            </a:r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143000"/>
            <a:ext cx="28289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5105971"/>
            <a:ext cx="5272087" cy="175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435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Rigging and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Checking mechanisms for proper operation</a:t>
            </a:r>
          </a:p>
          <a:p>
            <a:pPr marL="137160" indent="0">
              <a:buNone/>
            </a:pPr>
            <a:r>
              <a:rPr lang="en-US" sz="1600" dirty="0" smtClean="0"/>
              <a:t>Doors</a:t>
            </a:r>
          </a:p>
          <a:p>
            <a:pPr marL="137160" indent="0">
              <a:buNone/>
            </a:pPr>
            <a:r>
              <a:rPr lang="en-US" sz="1600" dirty="0" smtClean="0"/>
              <a:t>Actuators</a:t>
            </a:r>
          </a:p>
          <a:p>
            <a:pPr marL="137160" indent="0">
              <a:buNone/>
            </a:pPr>
            <a:r>
              <a:rPr lang="en-US" sz="1600" dirty="0" smtClean="0"/>
              <a:t>Locks</a:t>
            </a:r>
          </a:p>
          <a:p>
            <a:pPr marL="137160" indent="0">
              <a:buNone/>
            </a:pPr>
            <a:r>
              <a:rPr lang="en-US" sz="1600" dirty="0" smtClean="0"/>
              <a:t>Switches</a:t>
            </a:r>
          </a:p>
          <a:p>
            <a:pPr marL="137160" indent="0">
              <a:buNone/>
            </a:pPr>
            <a:r>
              <a:rPr lang="en-US" sz="1600" dirty="0" smtClean="0"/>
              <a:t>Latches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2509838"/>
            <a:ext cx="5281612" cy="3905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42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Latches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Normally used to hold gear up or down</a:t>
            </a:r>
          </a:p>
          <a:p>
            <a:r>
              <a:rPr lang="en-US" sz="1600" dirty="0" smtClean="0"/>
              <a:t>Also used to hold doors open or closed</a:t>
            </a:r>
          </a:p>
          <a:p>
            <a:r>
              <a:rPr lang="en-US" sz="1600" dirty="0" smtClean="0"/>
              <a:t>Must operate at the proper time and position</a:t>
            </a:r>
          </a:p>
          <a:p>
            <a:r>
              <a:rPr lang="en-US" sz="1600" dirty="0" smtClean="0"/>
              <a:t>Clearances  and tolerances must be checked</a:t>
            </a:r>
          </a:p>
          <a:p>
            <a:r>
              <a:rPr lang="en-US" sz="1600" dirty="0" smtClean="0"/>
              <a:t>Usually composed of a latch cylinder, hook, spring loaded crank and lever, hook</a:t>
            </a:r>
          </a:p>
          <a:p>
            <a:r>
              <a:rPr lang="en-US" sz="1600" dirty="0" smtClean="0"/>
              <a:t>Locked by a spring and unlocked by pressure</a:t>
            </a:r>
          </a:p>
          <a:p>
            <a:r>
              <a:rPr lang="en-US" sz="1600" dirty="0" smtClean="0"/>
              <a:t>Cables are attached for emergency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352800"/>
            <a:ext cx="4814888" cy="3360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094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609725"/>
            <a:ext cx="5476875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44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Clearances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An example of inspection of clearance on a door roller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2362200"/>
            <a:ext cx="623887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15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Gear Door Clearances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Clearances between doors and fuselage must be maintained</a:t>
            </a:r>
          </a:p>
          <a:p>
            <a:r>
              <a:rPr lang="en-US" sz="1600" dirty="0" smtClean="0"/>
              <a:t>Adjustments are normally made on connecting links</a:t>
            </a:r>
          </a:p>
          <a:p>
            <a:r>
              <a:rPr lang="en-US" sz="1600" dirty="0" smtClean="0"/>
              <a:t>Doors that close to tight can cause structural damage</a:t>
            </a:r>
          </a:p>
          <a:p>
            <a:r>
              <a:rPr lang="en-US" sz="1600" dirty="0" smtClean="0"/>
              <a:t>Too loose can cause wear, failure and parasite drag</a:t>
            </a:r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29000"/>
            <a:ext cx="30765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24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Drag and Side Brace Adjustment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adjustment of drag braces is crucial</a:t>
            </a:r>
          </a:p>
          <a:p>
            <a:r>
              <a:rPr lang="en-US" sz="1600" dirty="0" smtClean="0"/>
              <a:t>Over center locking braces need to be checked for proper extension</a:t>
            </a:r>
          </a:p>
          <a:p>
            <a:r>
              <a:rPr lang="en-US" sz="1600" dirty="0" smtClean="0"/>
              <a:t>Down lock spring tension must also be tested</a:t>
            </a:r>
          </a:p>
          <a:p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2514600"/>
            <a:ext cx="6276975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4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Landing Gear Retraction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Proper functioning of gear components can be tested by doing a retraction test</a:t>
            </a:r>
          </a:p>
          <a:p>
            <a:r>
              <a:rPr lang="en-US" sz="1600" dirty="0" smtClean="0"/>
              <a:t>Lubricate prior to swinging gear</a:t>
            </a:r>
          </a:p>
          <a:p>
            <a:r>
              <a:rPr lang="en-US" sz="1600" dirty="0" smtClean="0"/>
              <a:t>Close visual inspection should be performed</a:t>
            </a:r>
          </a:p>
          <a:p>
            <a:r>
              <a:rPr lang="en-US" sz="1600" dirty="0" smtClean="0"/>
              <a:t>The emergency extension system should also be checked</a:t>
            </a:r>
          </a:p>
          <a:p>
            <a:r>
              <a:rPr lang="en-US" sz="1600" dirty="0" smtClean="0"/>
              <a:t>General type inspection</a:t>
            </a:r>
          </a:p>
          <a:p>
            <a:pPr marL="137160" indent="0">
              <a:buNone/>
            </a:pPr>
            <a:r>
              <a:rPr lang="en-US" sz="1600" dirty="0" smtClean="0"/>
              <a:t>Check for proper extension and retraction</a:t>
            </a:r>
          </a:p>
          <a:p>
            <a:pPr marL="137160" indent="0">
              <a:buNone/>
            </a:pPr>
            <a:r>
              <a:rPr lang="en-US" sz="1600" dirty="0" smtClean="0"/>
              <a:t>Check all switches, lights, and warning devices for proper operation</a:t>
            </a:r>
          </a:p>
          <a:p>
            <a:pPr marL="137160" indent="0">
              <a:buNone/>
            </a:pPr>
            <a:r>
              <a:rPr lang="en-US" sz="1600" dirty="0" smtClean="0"/>
              <a:t>Check the landing gear doors for clearance and freedom from binding</a:t>
            </a:r>
          </a:p>
          <a:p>
            <a:pPr marL="137160" indent="0">
              <a:buNone/>
            </a:pPr>
            <a:r>
              <a:rPr lang="en-US" sz="1600" dirty="0" smtClean="0"/>
              <a:t>Check landing gear linkage for proper operation, adjustment and condition</a:t>
            </a:r>
          </a:p>
          <a:p>
            <a:pPr marL="137160" indent="0">
              <a:buNone/>
            </a:pPr>
            <a:r>
              <a:rPr lang="en-US" sz="1600" dirty="0" smtClean="0"/>
              <a:t>Check the alternate/emergency extension or retraction systems for operation</a:t>
            </a:r>
          </a:p>
          <a:p>
            <a:pPr marL="137160" indent="0">
              <a:buNone/>
            </a:pPr>
            <a:r>
              <a:rPr lang="en-US" sz="1600" dirty="0" smtClean="0"/>
              <a:t>Investigate any usual sounds, such as those caused by rubbing, binding, chafing, or vibration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91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Wheel Steering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Most aircraft are steerable from the cockpit</a:t>
            </a:r>
          </a:p>
          <a:p>
            <a:r>
              <a:rPr lang="en-US" sz="1600" dirty="0" smtClean="0"/>
              <a:t>Some have caster type steering using differential braking</a:t>
            </a:r>
          </a:p>
          <a:p>
            <a:r>
              <a:rPr lang="en-US" sz="1600" dirty="0" smtClean="0"/>
              <a:t>Small aircraft have a simple cable system connected to the rudder pedals</a:t>
            </a:r>
          </a:p>
          <a:p>
            <a:endParaRPr lang="en-US" sz="1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12" y="3133725"/>
            <a:ext cx="3969688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66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Large Aircraft Steering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Due to large mass a power source is needed for steering</a:t>
            </a:r>
          </a:p>
          <a:p>
            <a:r>
              <a:rPr lang="en-US" sz="1600" dirty="0" smtClean="0"/>
              <a:t>Hydraulics dominate most systems</a:t>
            </a:r>
          </a:p>
          <a:p>
            <a:r>
              <a:rPr lang="en-US" sz="1600" dirty="0" smtClean="0"/>
              <a:t>Usually controlled from the flight deck via tiller controls</a:t>
            </a:r>
          </a:p>
          <a:p>
            <a:r>
              <a:rPr lang="en-US" sz="1600" dirty="0" smtClean="0"/>
              <a:t>An accumulator keeps pressure on steering cylinders at all times</a:t>
            </a:r>
          </a:p>
          <a:p>
            <a:r>
              <a:rPr lang="en-US" sz="1600" dirty="0" smtClean="0"/>
              <a:t>Cylinders also act as shimmy dampers</a:t>
            </a:r>
          </a:p>
          <a:p>
            <a:r>
              <a:rPr lang="en-US" sz="1600" dirty="0" smtClean="0"/>
              <a:t>Many systems have a input from the rudder pedals for minor corrections under high speed conditions</a:t>
            </a:r>
          </a:p>
          <a:p>
            <a:r>
              <a:rPr lang="en-US" sz="1600" dirty="0" smtClean="0"/>
              <a:t>Safety valves are present allowing for movement during a hydraulic failure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4005146"/>
            <a:ext cx="5791200" cy="260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4" y="4005146"/>
            <a:ext cx="3114675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3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990600"/>
            <a:ext cx="3429195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965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Shimmy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Nose gear has a tendency to oscillate rapidly</a:t>
            </a:r>
          </a:p>
          <a:p>
            <a:r>
              <a:rPr lang="en-US" sz="1600" dirty="0" smtClean="0"/>
              <a:t>This movement must be controlled by dampening</a:t>
            </a:r>
          </a:p>
          <a:p>
            <a:r>
              <a:rPr lang="en-US" sz="1600" dirty="0" smtClean="0"/>
              <a:t>A hydraulic shimmy damper is installed</a:t>
            </a:r>
          </a:p>
          <a:p>
            <a:r>
              <a:rPr lang="en-US" sz="1600" dirty="0" smtClean="0"/>
              <a:t>Can be integral, but most of the time it is independent</a:t>
            </a:r>
          </a:p>
          <a:p>
            <a:r>
              <a:rPr lang="en-US" sz="1600" dirty="0" smtClean="0"/>
              <a:t>Operational during all ground operations</a:t>
            </a:r>
          </a:p>
          <a:p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3352800"/>
            <a:ext cx="36480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47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Steering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Large aircraft use steering cylinders to hold pressure</a:t>
            </a:r>
          </a:p>
          <a:p>
            <a:r>
              <a:rPr lang="en-US" sz="1600" dirty="0" smtClean="0"/>
              <a:t>Some older aircraft use vane-type dampers</a:t>
            </a:r>
          </a:p>
          <a:p>
            <a:r>
              <a:rPr lang="en-US" sz="1600" dirty="0" smtClean="0"/>
              <a:t>They function to steer the nose wheel as well as dampen vibration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3" y="2514600"/>
            <a:ext cx="7419975" cy="418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9797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Piston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Aircraft without hydraulic steering use a piston type shimmy damper</a:t>
            </a:r>
          </a:p>
          <a:p>
            <a:r>
              <a:rPr lang="en-US" sz="1600" dirty="0" smtClean="0"/>
              <a:t>Bleed hole dampens the vibrations</a:t>
            </a:r>
          </a:p>
          <a:p>
            <a:r>
              <a:rPr lang="en-US" sz="1600" dirty="0" smtClean="0"/>
              <a:t>May contain a fill point or be a sealed unit</a:t>
            </a:r>
          </a:p>
          <a:p>
            <a:r>
              <a:rPr lang="en-US" sz="1600" dirty="0" smtClean="0"/>
              <a:t>Check for leaks and fill to capacity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962" y="3276600"/>
            <a:ext cx="3648075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701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Tail Wheel</a:t>
            </a:r>
          </a:p>
          <a:p>
            <a:pPr marL="137160" indent="0">
              <a:buNone/>
            </a:pPr>
            <a:r>
              <a:rPr lang="en-US" sz="1400" dirty="0" smtClean="0"/>
              <a:t>Known as conventional gear due to many early aircraft having this configuration</a:t>
            </a:r>
          </a:p>
          <a:p>
            <a:pPr marL="137160" indent="0">
              <a:buNone/>
            </a:pPr>
            <a:r>
              <a:rPr lang="en-US" sz="1400" dirty="0" smtClean="0"/>
              <a:t>Main gear is located forward of center of gravity</a:t>
            </a:r>
          </a:p>
          <a:p>
            <a:pPr marL="137160" indent="0">
              <a:buNone/>
            </a:pPr>
            <a:r>
              <a:rPr lang="en-US" sz="1400" dirty="0" smtClean="0"/>
              <a:t>Tail gear or skid</a:t>
            </a:r>
          </a:p>
          <a:p>
            <a:pPr marL="137160" indent="0">
              <a:buNone/>
            </a:pPr>
            <a:r>
              <a:rPr lang="en-US" sz="1400" dirty="0" smtClean="0"/>
              <a:t>Facilitated clearance for large props</a:t>
            </a:r>
          </a:p>
          <a:p>
            <a:pPr marL="137160" indent="0">
              <a:buNone/>
            </a:pPr>
            <a:r>
              <a:rPr lang="en-US" sz="1400" dirty="0" smtClean="0"/>
              <a:t>Good for non-paved surfaces</a:t>
            </a:r>
          </a:p>
          <a:p>
            <a:pPr marL="137160" indent="0">
              <a:buNone/>
            </a:pPr>
            <a:r>
              <a:rPr lang="en-US" sz="1400" dirty="0" smtClean="0"/>
              <a:t>Weight saving due light tail wheel</a:t>
            </a:r>
          </a:p>
          <a:p>
            <a:pPr marL="137160" indent="0">
              <a:buNone/>
            </a:pPr>
            <a:r>
              <a:rPr lang="en-US" sz="1400" dirty="0" smtClean="0"/>
              <a:t>Differential braking and steering</a:t>
            </a:r>
            <a:endParaRPr lang="en-US" sz="1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895599"/>
            <a:ext cx="547687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Vane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Chamber with vanes and orifices</a:t>
            </a:r>
          </a:p>
          <a:p>
            <a:r>
              <a:rPr lang="en-US" sz="1600" dirty="0" smtClean="0"/>
              <a:t>Steering can only change as fast as the fluid goes through the orifices</a:t>
            </a:r>
          </a:p>
          <a:p>
            <a:r>
              <a:rPr lang="en-US" sz="1600" dirty="0" smtClean="0"/>
              <a:t>Spring loaded reservoir keeps the chamber full</a:t>
            </a:r>
          </a:p>
          <a:p>
            <a:r>
              <a:rPr lang="en-US" sz="1600" dirty="0" smtClean="0"/>
              <a:t>Check for leaks and check the fluid indicator</a:t>
            </a:r>
          </a:p>
          <a:p>
            <a:endParaRPr lang="en-US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918411"/>
            <a:ext cx="6816724" cy="383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9603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Non-Hydraulic Shimmy Damper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Currently certified for many aircraft</a:t>
            </a:r>
          </a:p>
          <a:p>
            <a:r>
              <a:rPr lang="en-US" sz="1600" dirty="0" smtClean="0"/>
              <a:t>Similar look and fit as regular shimmy dampers</a:t>
            </a:r>
          </a:p>
          <a:p>
            <a:r>
              <a:rPr lang="en-US" sz="1600" dirty="0" smtClean="0"/>
              <a:t>They contain no fluid inside</a:t>
            </a:r>
          </a:p>
          <a:p>
            <a:r>
              <a:rPr lang="en-US" sz="1600" dirty="0" smtClean="0"/>
              <a:t>A rubber piston presses on the inner diameter of the bore</a:t>
            </a:r>
          </a:p>
          <a:p>
            <a:r>
              <a:rPr lang="en-US" sz="1600" dirty="0" smtClean="0"/>
              <a:t>Piston is greased and proves resistance to movement</a:t>
            </a:r>
          </a:p>
          <a:p>
            <a:r>
              <a:rPr lang="en-US" sz="1600" dirty="0" smtClean="0"/>
              <a:t>Also called surface effect dampening</a:t>
            </a:r>
          </a:p>
          <a:p>
            <a:r>
              <a:rPr lang="en-US" sz="1600" dirty="0" smtClean="0"/>
              <a:t>Long service life without a need for adding fluid</a:t>
            </a:r>
            <a:endParaRPr lang="en-US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69" y="4314825"/>
            <a:ext cx="360997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8565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Wheels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Important component of a landing gear system</a:t>
            </a:r>
          </a:p>
          <a:p>
            <a:r>
              <a:rPr lang="en-US" sz="1600" dirty="0" smtClean="0"/>
              <a:t>Typical wheel is lightweight, strong, and made from aluminum alloy</a:t>
            </a:r>
          </a:p>
          <a:p>
            <a:r>
              <a:rPr lang="en-US" sz="1600" dirty="0" smtClean="0"/>
              <a:t>Early wheels were of single piece construction</a:t>
            </a:r>
          </a:p>
          <a:p>
            <a:r>
              <a:rPr lang="en-US" sz="1600" dirty="0" smtClean="0"/>
              <a:t>Aircraft wheels were made stiffer and stronger for more extreme conditions</a:t>
            </a:r>
          </a:p>
          <a:p>
            <a:r>
              <a:rPr lang="en-US" sz="1600" dirty="0" smtClean="0"/>
              <a:t>Split wheels were needed to allow mounting since stretching a tire over rim was not possible</a:t>
            </a:r>
          </a:p>
          <a:p>
            <a:r>
              <a:rPr lang="en-US" sz="1600" dirty="0" smtClean="0"/>
              <a:t>Early wheels were made with a removable flange</a:t>
            </a:r>
            <a:endParaRPr lang="en-US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3657600"/>
            <a:ext cx="6086475" cy="301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5244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Wheels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Wheels support the entire aircraft through taxi, takeoff and landing</a:t>
            </a:r>
          </a:p>
          <a:p>
            <a:r>
              <a:rPr lang="en-US" sz="1600" dirty="0" smtClean="0"/>
              <a:t>Lightweight, strong, and made from aluminum or magnesium alloy</a:t>
            </a:r>
          </a:p>
          <a:p>
            <a:r>
              <a:rPr lang="en-US" sz="1600" dirty="0" smtClean="0"/>
              <a:t>Early wheel were single piece construction</a:t>
            </a:r>
          </a:p>
          <a:p>
            <a:r>
              <a:rPr lang="en-US" sz="1600" dirty="0" smtClean="0"/>
              <a:t>Stiffer tires led to a flange type wheel and eventually to split rim</a:t>
            </a:r>
          </a:p>
          <a:p>
            <a:endParaRPr lang="en-US" sz="16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3124200"/>
            <a:ext cx="5791199" cy="3149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9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Construction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Cast or forged from aluminum or magnesium alloy</a:t>
            </a:r>
          </a:p>
          <a:p>
            <a:r>
              <a:rPr lang="en-US" sz="1600" dirty="0" smtClean="0"/>
              <a:t>Halves are bolted together with a seal in between for rims without tubes</a:t>
            </a:r>
          </a:p>
          <a:p>
            <a:r>
              <a:rPr lang="en-US" sz="1600" dirty="0" smtClean="0"/>
              <a:t>Bead seat is where the tire actually touches the wheel</a:t>
            </a:r>
          </a:p>
          <a:p>
            <a:r>
              <a:rPr lang="en-US" sz="1600" dirty="0" smtClean="0"/>
              <a:t>Bead area is rolled to </a:t>
            </a:r>
            <a:r>
              <a:rPr lang="en-US" sz="1600" dirty="0" err="1" smtClean="0"/>
              <a:t>prestress</a:t>
            </a:r>
            <a:r>
              <a:rPr lang="en-US" sz="1600" dirty="0" smtClean="0"/>
              <a:t> the area since it takes the load</a:t>
            </a:r>
            <a:endParaRPr lang="en-US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824" y="3505200"/>
            <a:ext cx="3114675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520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Inboard Wheel Half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Halves are not identical</a:t>
            </a:r>
          </a:p>
          <a:p>
            <a:r>
              <a:rPr lang="en-US" sz="1600" dirty="0" smtClean="0"/>
              <a:t>Inboard half must have provisions for rotors of aircraft brakes</a:t>
            </a:r>
          </a:p>
          <a:p>
            <a:r>
              <a:rPr lang="en-US" sz="1600" dirty="0" smtClean="0"/>
              <a:t>Both halves have a bearing seat</a:t>
            </a:r>
          </a:p>
          <a:p>
            <a:r>
              <a:rPr lang="en-US" sz="1600" dirty="0" smtClean="0"/>
              <a:t>Thermal plugs are on the inboard half of high performance aircraft</a:t>
            </a:r>
          </a:p>
          <a:p>
            <a:pPr marL="137160" indent="0">
              <a:buNone/>
            </a:pPr>
            <a:r>
              <a:rPr lang="en-US" sz="1600" dirty="0" smtClean="0"/>
              <a:t>Melt at a lower temperature than the wheel material</a:t>
            </a:r>
          </a:p>
          <a:p>
            <a:pPr marL="137160" indent="0">
              <a:buNone/>
            </a:pPr>
            <a:r>
              <a:rPr lang="en-US" sz="1600" dirty="0" smtClean="0"/>
              <a:t>If plug melts tire must be removed from service and wheel must be inspected</a:t>
            </a:r>
          </a:p>
          <a:p>
            <a:pPr marL="137160" indent="0">
              <a:buNone/>
            </a:pPr>
            <a:r>
              <a:rPr lang="en-US" sz="1600" dirty="0" smtClean="0"/>
              <a:t>Adjacent wheels must be inspected</a:t>
            </a:r>
          </a:p>
          <a:p>
            <a:r>
              <a:rPr lang="en-US" sz="1600" dirty="0" smtClean="0"/>
              <a:t>Over inflation plug may also be installed on inboard wheel half</a:t>
            </a:r>
          </a:p>
          <a:p>
            <a:r>
              <a:rPr lang="en-US" sz="1600" dirty="0" smtClean="0"/>
              <a:t>Fill valves are commonly placed on the inner half with stem going through to outer half</a:t>
            </a:r>
          </a:p>
          <a:p>
            <a:endParaRPr lang="en-US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4343400"/>
            <a:ext cx="30765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4343400"/>
            <a:ext cx="2471027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98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Outboard Wheel Half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Bolts to inboard half</a:t>
            </a:r>
          </a:p>
          <a:p>
            <a:r>
              <a:rPr lang="en-US" sz="1600" dirty="0" smtClean="0"/>
              <a:t>Has a bearing cup</a:t>
            </a:r>
          </a:p>
          <a:p>
            <a:r>
              <a:rPr lang="en-US" sz="1600" dirty="0" smtClean="0"/>
              <a:t>Houses bearing cup or wheel transducer</a:t>
            </a:r>
            <a:endParaRPr lang="en-US" sz="16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24604"/>
            <a:ext cx="3976688" cy="438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980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On aircraft</a:t>
            </a:r>
          </a:p>
          <a:p>
            <a:pPr marL="137160" indent="0">
              <a:buNone/>
            </a:pPr>
            <a:r>
              <a:rPr lang="en-US" sz="1600" dirty="0" smtClean="0"/>
              <a:t>Inspect for signs of suspected damage</a:t>
            </a:r>
          </a:p>
          <a:p>
            <a:r>
              <a:rPr lang="en-US" sz="1600" dirty="0" smtClean="0"/>
              <a:t>Off aircraft</a:t>
            </a:r>
          </a:p>
          <a:p>
            <a:pPr marL="137160" indent="0">
              <a:buNone/>
            </a:pPr>
            <a:r>
              <a:rPr lang="en-US" sz="1600" dirty="0" smtClean="0"/>
              <a:t>More in depth inspection may be performed</a:t>
            </a:r>
          </a:p>
          <a:p>
            <a:r>
              <a:rPr lang="en-US" sz="1600" dirty="0" smtClean="0"/>
              <a:t>Proper installation</a:t>
            </a:r>
          </a:p>
          <a:p>
            <a:pPr marL="137160" indent="0">
              <a:buNone/>
            </a:pPr>
            <a:r>
              <a:rPr lang="en-US" sz="1600" dirty="0" smtClean="0"/>
              <a:t>Gear is in a hostile environment</a:t>
            </a:r>
          </a:p>
          <a:p>
            <a:pPr marL="137160" indent="0">
              <a:buNone/>
            </a:pPr>
            <a:r>
              <a:rPr lang="en-US" sz="1600" dirty="0" smtClean="0"/>
              <a:t>Installation should not be taken for granted</a:t>
            </a:r>
          </a:p>
          <a:p>
            <a:pPr marL="137160" indent="0">
              <a:buNone/>
            </a:pPr>
            <a:r>
              <a:rPr lang="en-US" sz="1600" dirty="0" smtClean="0"/>
              <a:t>Wheel tie bolts and nuts</a:t>
            </a:r>
          </a:p>
          <a:p>
            <a:pPr marL="137160" indent="0">
              <a:buNone/>
            </a:pPr>
            <a:r>
              <a:rPr lang="en-US" sz="1600" dirty="0" smtClean="0"/>
              <a:t>Missing bolt requires removal</a:t>
            </a:r>
          </a:p>
          <a:p>
            <a:pPr marL="137160" indent="0">
              <a:buNone/>
            </a:pPr>
            <a:r>
              <a:rPr lang="en-US" sz="1600" dirty="0" smtClean="0"/>
              <a:t>Dust cap and anti-skid sensor</a:t>
            </a:r>
          </a:p>
          <a:p>
            <a:pPr marL="137160" indent="0">
              <a:buNone/>
            </a:pPr>
            <a:r>
              <a:rPr lang="en-US" sz="1600" dirty="0" smtClean="0"/>
              <a:t>Inner half should interface with brake disk</a:t>
            </a:r>
            <a:br>
              <a:rPr lang="en-US" sz="1600" dirty="0" smtClean="0"/>
            </a:br>
            <a:r>
              <a:rPr lang="en-US" sz="1600" dirty="0" smtClean="0"/>
              <a:t>All brake keys must be present and secure</a:t>
            </a:r>
          </a:p>
          <a:p>
            <a:pPr marL="137160" indent="0">
              <a:buNone/>
            </a:pPr>
            <a:r>
              <a:rPr lang="en-US" sz="1600" dirty="0" smtClean="0"/>
              <a:t>Cracks</a:t>
            </a:r>
          </a:p>
          <a:p>
            <a:pPr marL="137160" indent="0">
              <a:buNone/>
            </a:pPr>
            <a:r>
              <a:rPr lang="en-US" sz="1600" dirty="0" smtClean="0"/>
              <a:t>Flaked paint</a:t>
            </a:r>
          </a:p>
        </p:txBody>
      </p:sp>
    </p:spTree>
    <p:extLst>
      <p:ext uri="{BB962C8B-B14F-4D97-AF65-F5344CB8AC3E}">
        <p14:creationId xmlns:p14="http://schemas.microsoft.com/office/powerpoint/2010/main" val="408264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Axle Nut Torque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Of extreme importance</a:t>
            </a:r>
          </a:p>
          <a:p>
            <a:r>
              <a:rPr lang="en-US" sz="1600" dirty="0" smtClean="0"/>
              <a:t>Too loose can cause bearing cups to loosen and spin</a:t>
            </a:r>
          </a:p>
          <a:p>
            <a:r>
              <a:rPr lang="en-US" sz="1600" dirty="0" smtClean="0"/>
              <a:t>Too tight distributes load improperly on bearing</a:t>
            </a:r>
          </a:p>
          <a:p>
            <a:pPr marL="137160" indent="0">
              <a:buNone/>
            </a:pPr>
            <a:r>
              <a:rPr lang="en-US" sz="1600" dirty="0" smtClean="0"/>
              <a:t>Higher heat due to friction</a:t>
            </a:r>
            <a:endParaRPr lang="en-US" sz="1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137" y="3048000"/>
            <a:ext cx="3076575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76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 Aircraft Wheel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 thorough inspection means removal of the tire from the wheel</a:t>
            </a:r>
          </a:p>
          <a:p>
            <a:r>
              <a:rPr lang="en-US" sz="1600" dirty="0" smtClean="0"/>
              <a:t>Observe the following caution when removing wheel from aircraft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Deflate tire before loosening the axle nut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Let tires cool before removal (three hours or more)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Do not stand in the trajectory of the valve core</a:t>
            </a:r>
          </a:p>
          <a:p>
            <a:pPr marL="137160" indent="0"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Remove only one of a pair of tires at a time incase aircraft falls from jacks</a:t>
            </a:r>
          </a:p>
          <a:p>
            <a:pPr marL="137160" indent="0">
              <a:buNone/>
            </a:pP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0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Gear Arrangements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Tandem landing gear</a:t>
            </a:r>
          </a:p>
          <a:p>
            <a:pPr marL="137160" indent="0">
              <a:buNone/>
            </a:pPr>
            <a:r>
              <a:rPr lang="en-US" sz="1400" dirty="0" smtClean="0"/>
              <a:t>Main and tail aligned on longitudinal axis</a:t>
            </a:r>
          </a:p>
          <a:p>
            <a:pPr marL="137160" indent="0">
              <a:buNone/>
            </a:pPr>
            <a:r>
              <a:rPr lang="en-US" sz="1400" dirty="0" smtClean="0"/>
              <a:t>Some have outriggers</a:t>
            </a:r>
            <a:endParaRPr lang="en-US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2828925"/>
            <a:ext cx="5476875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4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Loosening Tire from the Rim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After usage the tire tends to adhere to the wheel</a:t>
            </a:r>
          </a:p>
          <a:p>
            <a:r>
              <a:rPr lang="en-US" sz="1600" dirty="0" smtClean="0"/>
              <a:t>Bead must also be broken</a:t>
            </a:r>
          </a:p>
          <a:p>
            <a:r>
              <a:rPr lang="en-US" sz="1600" dirty="0" smtClean="0"/>
              <a:t>Mechanical and hydraulic presses can be used to remove bead</a:t>
            </a:r>
          </a:p>
          <a:p>
            <a:r>
              <a:rPr lang="en-US" sz="1600" dirty="0" smtClean="0"/>
              <a:t>Ensure air is removed</a:t>
            </a:r>
          </a:p>
          <a:p>
            <a:r>
              <a:rPr lang="en-US" sz="1600" dirty="0" smtClean="0"/>
              <a:t>Never pry with screwdriver</a:t>
            </a:r>
          </a:p>
          <a:p>
            <a:r>
              <a:rPr lang="en-US" sz="1600" dirty="0" smtClean="0"/>
              <a:t>Wheels are relatively soft, damage can lead to failure</a:t>
            </a:r>
          </a:p>
          <a:p>
            <a:endParaRPr lang="en-US" sz="1600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3" y="3810000"/>
            <a:ext cx="6315075" cy="240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064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Disassembly of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Should be done on a clean area on a flat surface</a:t>
            </a:r>
          </a:p>
          <a:p>
            <a:r>
              <a:rPr lang="en-US" sz="1600" dirty="0" smtClean="0"/>
              <a:t>Remove bearings first</a:t>
            </a:r>
          </a:p>
          <a:p>
            <a:r>
              <a:rPr lang="en-US" sz="1600" dirty="0" smtClean="0"/>
              <a:t>Remove tie bolts</a:t>
            </a:r>
          </a:p>
          <a:p>
            <a:r>
              <a:rPr lang="en-US" sz="1600" dirty="0" smtClean="0"/>
              <a:t>Do not use impact tools for tie bolts</a:t>
            </a:r>
          </a:p>
          <a:p>
            <a:pPr marL="137160" indent="0">
              <a:buNone/>
            </a:pPr>
            <a:r>
              <a:rPr lang="en-US" sz="1600" dirty="0" smtClean="0"/>
              <a:t>Wheels are not designed to take impact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2123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Wheel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Clean with solvent recommended by manufacturer</a:t>
            </a:r>
          </a:p>
          <a:p>
            <a:r>
              <a:rPr lang="en-US" sz="1600" dirty="0" smtClean="0"/>
              <a:t>Use soft non-metallic brush</a:t>
            </a:r>
          </a:p>
          <a:p>
            <a:r>
              <a:rPr lang="en-US" sz="1600" dirty="0" smtClean="0"/>
              <a:t>Clean wheels can be dried with compressed air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2532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the Wheel Bearings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Bearings should be removed and cleaned with aliphatic naphtha, </a:t>
            </a:r>
            <a:r>
              <a:rPr lang="en-US" sz="1600" dirty="0" err="1" smtClean="0"/>
              <a:t>varsol</a:t>
            </a:r>
            <a:r>
              <a:rPr lang="en-US" sz="1600" dirty="0" smtClean="0"/>
              <a:t>, or Stoddard solvent.</a:t>
            </a:r>
          </a:p>
          <a:p>
            <a:r>
              <a:rPr lang="en-US" sz="1600" dirty="0" smtClean="0"/>
              <a:t>Soaking is acceptable</a:t>
            </a:r>
          </a:p>
          <a:p>
            <a:r>
              <a:rPr lang="en-US" sz="1600" dirty="0" smtClean="0"/>
              <a:t>Brushed clean and dried with compressed air</a:t>
            </a:r>
          </a:p>
          <a:p>
            <a:r>
              <a:rPr lang="en-US" sz="1600" dirty="0" smtClean="0"/>
              <a:t>Never rotate bearing when using compressed air</a:t>
            </a:r>
          </a:p>
          <a:p>
            <a:pPr marL="137160" indent="0">
              <a:buNone/>
            </a:pPr>
            <a:r>
              <a:rPr lang="en-US" sz="1600" dirty="0" smtClean="0"/>
              <a:t>Can come apart</a:t>
            </a:r>
          </a:p>
          <a:p>
            <a:pPr marL="137160" indent="0">
              <a:buNone/>
            </a:pPr>
            <a:r>
              <a:rPr lang="en-US" sz="1600" dirty="0" smtClean="0"/>
              <a:t>Can deteriorate surface finishes</a:t>
            </a:r>
          </a:p>
          <a:p>
            <a:pPr marL="13716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121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Bearing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Nearly all flaws discovered in a bearing are usually grounds for replacement</a:t>
            </a:r>
          </a:p>
          <a:p>
            <a:r>
              <a:rPr lang="en-US" sz="1600" dirty="0" smtClean="0"/>
              <a:t>Common conditions:</a:t>
            </a:r>
          </a:p>
          <a:p>
            <a:pPr marL="137160" indent="0">
              <a:buNone/>
            </a:pPr>
            <a:r>
              <a:rPr lang="en-US" sz="1600" dirty="0" smtClean="0"/>
              <a:t>Galling -  rubbing of mating surfaces, destroys surface</a:t>
            </a:r>
            <a:endParaRPr lang="en-US" sz="16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90800"/>
            <a:ext cx="3114675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3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 Bearing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err="1" smtClean="0"/>
              <a:t>Spalling</a:t>
            </a:r>
            <a:r>
              <a:rPr lang="en-US" sz="1600" dirty="0" smtClean="0"/>
              <a:t> -  a chipped away portion of a hardened surface</a:t>
            </a:r>
          </a:p>
          <a:p>
            <a:r>
              <a:rPr lang="en-US" sz="1600" dirty="0" smtClean="0"/>
              <a:t>Overheating – caused by lack of lubrication</a:t>
            </a:r>
          </a:p>
          <a:p>
            <a:r>
              <a:rPr lang="en-US" sz="1600" dirty="0" err="1" smtClean="0"/>
              <a:t>Brinelling</a:t>
            </a:r>
            <a:r>
              <a:rPr lang="en-US" sz="1600" dirty="0" smtClean="0"/>
              <a:t> – Caused by excessive impact, static overload</a:t>
            </a:r>
          </a:p>
          <a:p>
            <a:pPr marL="137160" indent="0">
              <a:buNone/>
            </a:pPr>
            <a:r>
              <a:rPr lang="en-US" sz="1600" dirty="0"/>
              <a:t>o</a:t>
            </a:r>
            <a:r>
              <a:rPr lang="en-US" sz="1600" dirty="0" smtClean="0"/>
              <a:t>r severe impact</a:t>
            </a:r>
            <a:endParaRPr lang="en-US" sz="1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447800"/>
            <a:ext cx="2613837" cy="1772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848100"/>
            <a:ext cx="3076575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733800"/>
            <a:ext cx="307657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3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Wheel Bearing Inspection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False </a:t>
            </a:r>
            <a:r>
              <a:rPr lang="en-US" sz="1600" dirty="0" err="1" smtClean="0"/>
              <a:t>brinelling</a:t>
            </a:r>
            <a:r>
              <a:rPr lang="en-US" sz="1600" dirty="0" smtClean="0"/>
              <a:t> – static load causing corrosion (frictional corrosion)</a:t>
            </a:r>
          </a:p>
          <a:p>
            <a:pPr marL="137160" indent="0">
              <a:buNone/>
            </a:pPr>
            <a:r>
              <a:rPr lang="en-US" sz="1600" dirty="0"/>
              <a:t>r</a:t>
            </a:r>
            <a:r>
              <a:rPr lang="en-US" sz="1600" dirty="0" smtClean="0"/>
              <a:t>ust colored lubricant</a:t>
            </a:r>
          </a:p>
          <a:p>
            <a:r>
              <a:rPr lang="en-US" sz="1600" dirty="0" smtClean="0"/>
              <a:t>Staining – water that has gotten into the bearing</a:t>
            </a:r>
          </a:p>
          <a:p>
            <a:r>
              <a:rPr lang="en-US" sz="1600" dirty="0" smtClean="0"/>
              <a:t>Etching and corrosion – water damage that penetrates</a:t>
            </a:r>
          </a:p>
          <a:p>
            <a:pPr marL="137160" indent="0">
              <a:buNone/>
            </a:pPr>
            <a:r>
              <a:rPr lang="en-US" sz="1600" dirty="0"/>
              <a:t>s</a:t>
            </a:r>
            <a:r>
              <a:rPr lang="en-US" sz="1600" dirty="0" smtClean="0"/>
              <a:t>urface treatment</a:t>
            </a:r>
          </a:p>
          <a:p>
            <a:pPr marL="137160" indent="0">
              <a:buNone/>
            </a:pPr>
            <a:r>
              <a:rPr lang="en-US" sz="1600" dirty="0" smtClean="0"/>
              <a:t>Bruising – particle contamination due to worn seals </a:t>
            </a:r>
            <a:endParaRPr lang="en-US" sz="1600" dirty="0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81200"/>
            <a:ext cx="30765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40238"/>
            <a:ext cx="30765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5128128"/>
            <a:ext cx="307657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30587"/>
            <a:ext cx="311467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0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Wheel Bearing Inspection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Spinning bearing cup</a:t>
            </a:r>
            <a:endParaRPr lang="en-US" sz="16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712" y="2438400"/>
            <a:ext cx="30765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056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Bearing Handling </a:t>
            </a:r>
            <a:r>
              <a:rPr lang="en-US" smtClean="0"/>
              <a:t>and Lubrication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3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Aircraft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Very early aircraft had no brakes</a:t>
            </a:r>
          </a:p>
          <a:p>
            <a:r>
              <a:rPr lang="en-US" sz="1600" dirty="0" smtClean="0"/>
              <a:t>Used slow speeds, soft fields and tail skid</a:t>
            </a:r>
          </a:p>
          <a:p>
            <a:r>
              <a:rPr lang="en-US" sz="1600" dirty="0" smtClean="0"/>
              <a:t>Faster aircraft needed a brake system</a:t>
            </a:r>
          </a:p>
          <a:p>
            <a:r>
              <a:rPr lang="en-US" sz="1600" dirty="0" smtClean="0"/>
              <a:t>Hold aircraft stationary, stop aircraft, allow for turning on the ground</a:t>
            </a:r>
          </a:p>
          <a:p>
            <a:r>
              <a:rPr lang="en-US" sz="1600" dirty="0" smtClean="0"/>
              <a:t>Main wheels are equipped with brakes</a:t>
            </a:r>
          </a:p>
          <a:p>
            <a:r>
              <a:rPr lang="en-US" sz="1600" dirty="0" smtClean="0"/>
              <a:t>Typical brakes are controlled by pressing on the top of the rudder pedals</a:t>
            </a:r>
          </a:p>
          <a:p>
            <a:r>
              <a:rPr lang="en-US" sz="1600" dirty="0" smtClean="0"/>
              <a:t>Kinetic energy is turned into heat energy during braking</a:t>
            </a:r>
          </a:p>
          <a:p>
            <a:r>
              <a:rPr lang="en-US" sz="1600" dirty="0" smtClean="0"/>
              <a:t>Proper adjustment, maintenance, and inspection of the brake system is essential</a:t>
            </a:r>
          </a:p>
          <a:p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428173"/>
            <a:ext cx="200025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592" y="4277924"/>
            <a:ext cx="4929188" cy="232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42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Gear Arrangements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Tricycle gear</a:t>
            </a:r>
          </a:p>
          <a:p>
            <a:pPr marL="137160" indent="0">
              <a:buNone/>
            </a:pPr>
            <a:r>
              <a:rPr lang="en-US" sz="1400" dirty="0" smtClean="0"/>
              <a:t>Most commonly used</a:t>
            </a:r>
          </a:p>
          <a:p>
            <a:pPr marL="137160" indent="0">
              <a:buNone/>
            </a:pPr>
            <a:r>
              <a:rPr lang="en-US" sz="1400" dirty="0" smtClean="0"/>
              <a:t>Used on large and small aircraft</a:t>
            </a:r>
          </a:p>
          <a:p>
            <a:pPr marL="137160" indent="0">
              <a:buNone/>
            </a:pPr>
            <a:r>
              <a:rPr lang="en-US" sz="1400" dirty="0" smtClean="0"/>
              <a:t>Two mains and a nose gear</a:t>
            </a:r>
          </a:p>
          <a:p>
            <a:pPr marL="137160" indent="0">
              <a:buNone/>
            </a:pPr>
            <a:r>
              <a:rPr lang="en-US" sz="1400" dirty="0" smtClean="0"/>
              <a:t>Benefits include</a:t>
            </a:r>
          </a:p>
          <a:p>
            <a:pPr marL="137160" indent="0">
              <a:buNone/>
            </a:pPr>
            <a:r>
              <a:rPr lang="en-US" sz="1400" dirty="0" smtClean="0"/>
              <a:t>Enables higher landing speeds</a:t>
            </a:r>
          </a:p>
          <a:p>
            <a:pPr marL="137160" indent="0">
              <a:buNone/>
            </a:pPr>
            <a:r>
              <a:rPr lang="en-US" sz="1400" dirty="0" smtClean="0"/>
              <a:t>Better visibility from flight deck</a:t>
            </a:r>
          </a:p>
          <a:p>
            <a:pPr marL="137160" indent="0">
              <a:buNone/>
            </a:pPr>
            <a:r>
              <a:rPr lang="en-US" sz="1400" dirty="0" smtClean="0"/>
              <a:t>Prevents ground looping of aircraft</a:t>
            </a:r>
          </a:p>
          <a:p>
            <a:pPr marL="137160" indent="0">
              <a:buNone/>
            </a:pPr>
            <a:endParaRPr lang="en-US" sz="1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128" y="1524000"/>
            <a:ext cx="5476875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81400"/>
            <a:ext cx="3810000" cy="192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0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Aircraft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Modern aircraft typically use disk brakes</a:t>
            </a:r>
          </a:p>
          <a:p>
            <a:r>
              <a:rPr lang="en-US" sz="1600" dirty="0" smtClean="0"/>
              <a:t>Disk rotates with wheel</a:t>
            </a:r>
          </a:p>
          <a:p>
            <a:r>
              <a:rPr lang="en-US" sz="1600" dirty="0" smtClean="0"/>
              <a:t>Caliper is fixed and resists rotation when applied</a:t>
            </a:r>
          </a:p>
          <a:p>
            <a:r>
              <a:rPr lang="en-US" sz="1600" dirty="0" smtClean="0"/>
              <a:t>Size, weight and complexity dictates the type of brake system</a:t>
            </a:r>
          </a:p>
          <a:p>
            <a:r>
              <a:rPr lang="en-US" sz="1600" dirty="0" smtClean="0"/>
              <a:t>Single, dual, and multiple disk brakes are common</a:t>
            </a:r>
          </a:p>
          <a:p>
            <a:r>
              <a:rPr lang="en-US" sz="1600" dirty="0" smtClean="0"/>
              <a:t>Segmented rotors are used on larger aircraft</a:t>
            </a:r>
          </a:p>
          <a:p>
            <a:r>
              <a:rPr lang="en-US" sz="1600" dirty="0" smtClean="0"/>
              <a:t>Expander tube brakes are found on older aircraft</a:t>
            </a:r>
          </a:p>
          <a:p>
            <a:r>
              <a:rPr lang="en-US" sz="1600" dirty="0" smtClean="0"/>
              <a:t>Carbon disks are increasingly being used</a:t>
            </a:r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038600"/>
            <a:ext cx="4548188" cy="274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3045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Single Disc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Small aircraft usually have a single disk bolted or keyed to wheel</a:t>
            </a:r>
          </a:p>
          <a:p>
            <a:r>
              <a:rPr lang="en-US" sz="1600" dirty="0" smtClean="0"/>
              <a:t>Caliper presses on disk via brake pads</a:t>
            </a:r>
          </a:p>
          <a:p>
            <a:r>
              <a:rPr lang="en-US" sz="1600" dirty="0" smtClean="0"/>
              <a:t>Hydraulic master cylinders are connected to each rudder pedal</a:t>
            </a:r>
            <a:endParaRPr lang="en-US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124200"/>
            <a:ext cx="3457575" cy="315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29455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Disk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Caliper straddles the disk</a:t>
            </a:r>
          </a:p>
          <a:p>
            <a:r>
              <a:rPr lang="en-US" sz="1600" dirty="0" smtClean="0"/>
              <a:t>Three cylinders bore in caliper</a:t>
            </a:r>
          </a:p>
          <a:p>
            <a:r>
              <a:rPr lang="en-US" sz="1600" dirty="0" smtClean="0"/>
              <a:t>Pucks in each</a:t>
            </a:r>
          </a:p>
          <a:p>
            <a:r>
              <a:rPr lang="en-US" sz="1600" dirty="0" smtClean="0"/>
              <a:t>When pressure is applied and released springs move piston away from disk</a:t>
            </a:r>
          </a:p>
          <a:p>
            <a:r>
              <a:rPr lang="en-US" sz="1600" dirty="0" smtClean="0"/>
              <a:t>Spring maintains a preset clearance between disk and pucks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Self adjusting feature maintains the same clearance regardless of wear on pucks</a:t>
            </a:r>
          </a:p>
          <a:p>
            <a:r>
              <a:rPr lang="en-US" sz="1600" dirty="0" smtClean="0"/>
              <a:t>A piston that contacts the pucks serves as a wear indicator</a:t>
            </a:r>
          </a:p>
          <a:p>
            <a:r>
              <a:rPr lang="en-US" sz="1600" dirty="0" smtClean="0"/>
              <a:t>Caliper has passages drill in it for fluid travel</a:t>
            </a:r>
          </a:p>
          <a:p>
            <a:r>
              <a:rPr lang="en-US" sz="1600" dirty="0" smtClean="0"/>
              <a:t>Also has bleed port for servicing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12518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Fixed Disk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Disk is bolted to wheel and caliper floats</a:t>
            </a:r>
          </a:p>
          <a:p>
            <a:r>
              <a:rPr lang="en-US" sz="1600" dirty="0" smtClean="0"/>
              <a:t>Common on light aircraft</a:t>
            </a:r>
          </a:p>
          <a:p>
            <a:r>
              <a:rPr lang="en-US" sz="1600" dirty="0" smtClean="0"/>
              <a:t>Cleveland brake company manufactures this type of brake</a:t>
            </a:r>
          </a:p>
          <a:p>
            <a:r>
              <a:rPr lang="en-US" sz="1600" dirty="0" smtClean="0"/>
              <a:t>Linings adjust in relation to the disk</a:t>
            </a:r>
          </a:p>
          <a:p>
            <a:r>
              <a:rPr lang="en-US" sz="1600" dirty="0" smtClean="0"/>
              <a:t>Liners are riveted to backing plate</a:t>
            </a:r>
            <a:endParaRPr lang="en-US" sz="1200" dirty="0" smtClean="0"/>
          </a:p>
          <a:p>
            <a:r>
              <a:rPr lang="en-US" sz="1600" dirty="0" smtClean="0"/>
              <a:t>Cleveland brake liners can be replaced without removing the wheel</a:t>
            </a:r>
          </a:p>
          <a:p>
            <a:r>
              <a:rPr lang="en-US" sz="1600" dirty="0" smtClean="0"/>
              <a:t>Bolts allow the caliper to be removed free of the disk</a:t>
            </a:r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2075632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Dual Disk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Two disks are keyed to wheel instead of one</a:t>
            </a:r>
          </a:p>
          <a:p>
            <a:r>
              <a:rPr lang="en-US" sz="1600" dirty="0" smtClean="0"/>
              <a:t>Used when single disk does not provide sufficient braking</a:t>
            </a:r>
          </a:p>
          <a:p>
            <a:r>
              <a:rPr lang="en-US" sz="1600" dirty="0" smtClean="0"/>
              <a:t>Center carrier is located between two disks</a:t>
            </a:r>
          </a:p>
          <a:p>
            <a:r>
              <a:rPr lang="en-US" sz="1600" dirty="0" smtClean="0"/>
              <a:t>Mounting bolts are long and go through the carrier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6646447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Disk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Large, heavy aircraft use these type of brakes</a:t>
            </a:r>
          </a:p>
          <a:p>
            <a:r>
              <a:rPr lang="en-US" sz="1600" dirty="0" smtClean="0"/>
              <a:t>Heavy duty with power brake controls and boosters</a:t>
            </a:r>
          </a:p>
          <a:p>
            <a:r>
              <a:rPr lang="en-US" sz="1600" dirty="0" smtClean="0"/>
              <a:t>An inner piston causes the entire stack to compress</a:t>
            </a:r>
          </a:p>
          <a:p>
            <a:r>
              <a:rPr lang="en-US" sz="1600" dirty="0" smtClean="0"/>
              <a:t>Enormous friction is applied slowing the rotation of the wheel</a:t>
            </a:r>
          </a:p>
          <a:p>
            <a:r>
              <a:rPr lang="en-US" sz="1600" dirty="0" smtClean="0"/>
              <a:t>Springs retract assembly when brakes are released</a:t>
            </a:r>
          </a:p>
          <a:p>
            <a:r>
              <a:rPr lang="en-US" sz="1600" dirty="0" smtClean="0"/>
              <a:t>Adjuster traps a certain amount of fluid to provide correct clearances</a:t>
            </a:r>
          </a:p>
          <a:p>
            <a:r>
              <a:rPr lang="en-US" sz="1600" dirty="0" smtClean="0"/>
              <a:t>Wear is measured with external measuring equipment</a:t>
            </a:r>
          </a:p>
          <a:p>
            <a:r>
              <a:rPr lang="en-US" sz="1600" dirty="0" smtClean="0"/>
              <a:t>Disks are 1/8 inch thick and can warp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419560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1000"/>
            <a:ext cx="5181600" cy="6160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376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Segmented Rotor Disks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Developed to dissipate heat more efficiently</a:t>
            </a:r>
          </a:p>
          <a:p>
            <a:r>
              <a:rPr lang="en-US" sz="1600" dirty="0" smtClean="0"/>
              <a:t>Improvement over multiple disk brakes</a:t>
            </a:r>
          </a:p>
          <a:p>
            <a:r>
              <a:rPr lang="en-US" sz="1600" dirty="0" smtClean="0"/>
              <a:t>Rotors are constructed with slots for cooling</a:t>
            </a:r>
          </a:p>
          <a:p>
            <a:endParaRPr lang="en-US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8" y="2667000"/>
            <a:ext cx="451543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9575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40 percent lighter than conventional brakes</a:t>
            </a:r>
          </a:p>
          <a:p>
            <a:r>
              <a:rPr lang="en-US" sz="1600" dirty="0" smtClean="0"/>
              <a:t>Can withstand temperatures 50 time that of steel</a:t>
            </a:r>
          </a:p>
          <a:p>
            <a:r>
              <a:rPr lang="en-US" sz="1600" dirty="0" smtClean="0"/>
              <a:t>Dissipate heat faster</a:t>
            </a:r>
          </a:p>
          <a:p>
            <a:r>
              <a:rPr lang="en-US" sz="1600" dirty="0" smtClean="0"/>
              <a:t>Maintains strength and dimensions at high temperatures</a:t>
            </a:r>
          </a:p>
          <a:p>
            <a:r>
              <a:rPr lang="en-US" sz="1600" dirty="0" smtClean="0"/>
              <a:t>High priced</a:t>
            </a:r>
            <a:endParaRPr lang="en-US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2971800"/>
            <a:ext cx="3495675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82052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Expander Tube Brakes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1930-50’s</a:t>
            </a:r>
          </a:p>
          <a:p>
            <a:r>
              <a:rPr lang="en-US" sz="1600" dirty="0" smtClean="0"/>
              <a:t>Tube moves outward and makes contact with drum</a:t>
            </a:r>
          </a:p>
          <a:p>
            <a:r>
              <a:rPr lang="en-US" sz="1600" dirty="0" smtClean="0"/>
              <a:t>Springs return tube to normal size</a:t>
            </a:r>
          </a:p>
          <a:p>
            <a:r>
              <a:rPr lang="en-US" sz="1600" dirty="0" smtClean="0"/>
              <a:t>They tend to take setback when cold</a:t>
            </a:r>
          </a:p>
          <a:p>
            <a:r>
              <a:rPr lang="en-US" sz="1600" dirty="0" smtClean="0"/>
              <a:t>They swell with temp and leak</a:t>
            </a:r>
          </a:p>
          <a:p>
            <a:r>
              <a:rPr lang="en-US" sz="1600" dirty="0" smtClean="0"/>
              <a:t>Drag may occur</a:t>
            </a:r>
          </a:p>
          <a:p>
            <a:endParaRPr lang="en-US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05200"/>
            <a:ext cx="2325587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18124"/>
            <a:ext cx="5691188" cy="345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151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Nose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Can be non-controllable</a:t>
            </a:r>
          </a:p>
          <a:p>
            <a:r>
              <a:rPr lang="en-US" sz="1400" dirty="0" smtClean="0"/>
              <a:t>Most are controllable with linkage or hydraulics</a:t>
            </a:r>
          </a:p>
          <a:p>
            <a:r>
              <a:rPr lang="en-US" sz="1400" dirty="0" smtClean="0"/>
              <a:t>Heavy aircraft use an independent tiller</a:t>
            </a:r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463" y="2362200"/>
            <a:ext cx="261937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52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Brake Actuating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Means of delivering hydraulic fluid to brake assemblies</a:t>
            </a:r>
          </a:p>
          <a:p>
            <a:r>
              <a:rPr lang="en-US" sz="1600" dirty="0" smtClean="0"/>
              <a:t>Independent system</a:t>
            </a:r>
          </a:p>
          <a:p>
            <a:r>
              <a:rPr lang="en-US" sz="1600" dirty="0" smtClean="0"/>
              <a:t>Can have a booster system that uses aircraft hydraulic system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570353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Independent Master Cylinders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Not connected in any way to the aircraft hydraulic systems</a:t>
            </a:r>
          </a:p>
          <a:p>
            <a:r>
              <a:rPr lang="en-US" sz="1600" dirty="0" smtClean="0"/>
              <a:t>Master cylinders are used to develop pressure</a:t>
            </a:r>
          </a:p>
          <a:p>
            <a:r>
              <a:rPr lang="en-US" sz="1600" dirty="0" smtClean="0"/>
              <a:t>Tops of rudder pedals</a:t>
            </a:r>
          </a:p>
          <a:p>
            <a:endParaRPr lang="en-US" sz="1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743200"/>
            <a:ext cx="7077075" cy="375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0492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Independent Master Cylinders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Some aircraft have single reservoir that feed the both master cylinders</a:t>
            </a:r>
          </a:p>
          <a:p>
            <a:r>
              <a:rPr lang="en-US" sz="1600" dirty="0" smtClean="0"/>
              <a:t>Common on aircraft with nose wheel steering</a:t>
            </a:r>
          </a:p>
          <a:p>
            <a:r>
              <a:rPr lang="en-US" sz="1600" dirty="0" smtClean="0"/>
              <a:t>Master cylinder builds up pressure for operation</a:t>
            </a:r>
          </a:p>
          <a:p>
            <a:endParaRPr lang="en-US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056283"/>
            <a:ext cx="2526325" cy="465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635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Independent Master Cylinders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/>
              <a:t>Always filled with air free fluid</a:t>
            </a:r>
          </a:p>
          <a:p>
            <a:r>
              <a:rPr lang="en-US" sz="1600" dirty="0" smtClean="0"/>
              <a:t>Pushes against fluid to actuate brakes</a:t>
            </a:r>
          </a:p>
          <a:p>
            <a:r>
              <a:rPr lang="en-US" sz="1600" dirty="0" smtClean="0"/>
              <a:t>Spring returns system to non-actuated position</a:t>
            </a:r>
          </a:p>
          <a:p>
            <a:r>
              <a:rPr lang="en-US" sz="1600" dirty="0" smtClean="0"/>
              <a:t>Temperature increases can cause dragging so a compensator port is installed</a:t>
            </a:r>
          </a:p>
          <a:p>
            <a:r>
              <a:rPr lang="en-US" sz="1600" dirty="0" smtClean="0"/>
              <a:t>Allows for fluid to expand safely when brakes are </a:t>
            </a:r>
            <a:r>
              <a:rPr lang="en-US" sz="1600" smtClean="0"/>
              <a:t>not actuated</a:t>
            </a:r>
          </a:p>
          <a:p>
            <a:endParaRPr lang="en-US" sz="16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46" y="3276600"/>
            <a:ext cx="7121525" cy="329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6024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Gear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400" dirty="0" smtClean="0"/>
              <a:t>Attached to a reinforced wing structure</a:t>
            </a:r>
          </a:p>
          <a:p>
            <a:r>
              <a:rPr lang="en-US" sz="1400" dirty="0" smtClean="0"/>
              <a:t>Number of wheels vary</a:t>
            </a:r>
          </a:p>
          <a:p>
            <a:r>
              <a:rPr lang="en-US" sz="1400" dirty="0" smtClean="0"/>
              <a:t>Multiple wheels spread load and provide backup</a:t>
            </a:r>
          </a:p>
          <a:p>
            <a:r>
              <a:rPr lang="en-US" sz="1400" dirty="0" smtClean="0"/>
              <a:t>Bogie is when more than two wheels attached to a strut</a:t>
            </a:r>
          </a:p>
          <a:p>
            <a:endParaRPr lang="en-US" sz="1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71800"/>
            <a:ext cx="2619375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429000"/>
            <a:ext cx="2695575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47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5339</TotalTime>
  <Words>3251</Words>
  <Application>Microsoft Office PowerPoint</Application>
  <PresentationFormat>On-screen Show (4:3)</PresentationFormat>
  <Paragraphs>524</Paragraphs>
  <Slides>83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Apex</vt:lpstr>
      <vt:lpstr>Aircraft landing gear systems</vt:lpstr>
      <vt:lpstr>Section Overview</vt:lpstr>
      <vt:lpstr>Landing Gear Types</vt:lpstr>
      <vt:lpstr>PowerPoint Presentation</vt:lpstr>
      <vt:lpstr>Gear Arrangements</vt:lpstr>
      <vt:lpstr>Gear Arrangements</vt:lpstr>
      <vt:lpstr>Gear Arrangements</vt:lpstr>
      <vt:lpstr>Nose Gear</vt:lpstr>
      <vt:lpstr>Main Gear</vt:lpstr>
      <vt:lpstr>Tricycle Gear Components</vt:lpstr>
      <vt:lpstr>Fixed and Retractable Gear</vt:lpstr>
      <vt:lpstr>Shock and Non-Shock Absorbing</vt:lpstr>
      <vt:lpstr>Shock Struts</vt:lpstr>
      <vt:lpstr>PowerPoint Presentation</vt:lpstr>
      <vt:lpstr>Strut Parts</vt:lpstr>
      <vt:lpstr>PowerPoint Presentation</vt:lpstr>
      <vt:lpstr>Struts</vt:lpstr>
      <vt:lpstr>Strut Operation</vt:lpstr>
      <vt:lpstr>Strut Servicing</vt:lpstr>
      <vt:lpstr>Servicing Shock Struts</vt:lpstr>
      <vt:lpstr>Bleeding Shock Struts</vt:lpstr>
      <vt:lpstr>Landing Gear Alignment</vt:lpstr>
      <vt:lpstr>PowerPoint Presentation</vt:lpstr>
      <vt:lpstr>Alignment Components </vt:lpstr>
      <vt:lpstr>Gear Support</vt:lpstr>
      <vt:lpstr>Small Aircraft Retraction Systems</vt:lpstr>
      <vt:lpstr>Electric/Hydraulic System</vt:lpstr>
      <vt:lpstr>Large Aircraft Retraction Systems</vt:lpstr>
      <vt:lpstr>Emergency Extension Systems</vt:lpstr>
      <vt:lpstr>Landing Gear Safety Devices</vt:lpstr>
      <vt:lpstr>PowerPoint Presentation</vt:lpstr>
      <vt:lpstr>Landing Gear Safety Devices</vt:lpstr>
      <vt:lpstr>Position Indicators</vt:lpstr>
      <vt:lpstr>Nose Wheel Centering</vt:lpstr>
      <vt:lpstr>Landing Gear Maintenance</vt:lpstr>
      <vt:lpstr>Areas of Interest</vt:lpstr>
      <vt:lpstr>Lubrication</vt:lpstr>
      <vt:lpstr>Rigging and Adjustment</vt:lpstr>
      <vt:lpstr>Gear Latches</vt:lpstr>
      <vt:lpstr>Clearances</vt:lpstr>
      <vt:lpstr>Gear Door Clearances</vt:lpstr>
      <vt:lpstr>Drag and Side Brace Adjustment</vt:lpstr>
      <vt:lpstr>Landing Gear Retraction Test</vt:lpstr>
      <vt:lpstr>Nose Wheel Steering Systems</vt:lpstr>
      <vt:lpstr>Large Aircraft Steering</vt:lpstr>
      <vt:lpstr>PowerPoint Presentation</vt:lpstr>
      <vt:lpstr>Shimmy Damper</vt:lpstr>
      <vt:lpstr>Steering Damper</vt:lpstr>
      <vt:lpstr>Piston Type</vt:lpstr>
      <vt:lpstr>Vane Type</vt:lpstr>
      <vt:lpstr>Non-Hydraulic Shimmy Damper</vt:lpstr>
      <vt:lpstr>Aircraft Wheels</vt:lpstr>
      <vt:lpstr>Aircraft Wheels</vt:lpstr>
      <vt:lpstr>Wheel Construction</vt:lpstr>
      <vt:lpstr>Inboard Wheel Half</vt:lpstr>
      <vt:lpstr>Outboard Wheel Half</vt:lpstr>
      <vt:lpstr>Wheel Inspection</vt:lpstr>
      <vt:lpstr>Axle Nut Torque</vt:lpstr>
      <vt:lpstr>Off Aircraft Wheel Inspection</vt:lpstr>
      <vt:lpstr>Loosening Tire from the Rim</vt:lpstr>
      <vt:lpstr>Disassembly of the Wheel</vt:lpstr>
      <vt:lpstr>Cleaning the Wheel</vt:lpstr>
      <vt:lpstr>Cleaning the Wheel Bearings</vt:lpstr>
      <vt:lpstr>Wheel Bearing Inspection</vt:lpstr>
      <vt:lpstr>Wheel Bearing Inspection</vt:lpstr>
      <vt:lpstr>Wheel Bearing Inspection</vt:lpstr>
      <vt:lpstr>Wheel Bearing Inspection</vt:lpstr>
      <vt:lpstr>Bearing Handling and Lubrication</vt:lpstr>
      <vt:lpstr>Aircraft Brakes</vt:lpstr>
      <vt:lpstr>Types of Aircraft Brakes</vt:lpstr>
      <vt:lpstr>Single Disc Brakes</vt:lpstr>
      <vt:lpstr>Floating Disk Brakes</vt:lpstr>
      <vt:lpstr>Fixed Disk Brakes</vt:lpstr>
      <vt:lpstr>Dual Disk Brakes</vt:lpstr>
      <vt:lpstr>Multiple Disk Brakes</vt:lpstr>
      <vt:lpstr>PowerPoint Presentation</vt:lpstr>
      <vt:lpstr>Segmented Rotor Disks</vt:lpstr>
      <vt:lpstr>Carbon Brakes</vt:lpstr>
      <vt:lpstr>Expander Tube Brakes</vt:lpstr>
      <vt:lpstr>Brake Actuating Systems</vt:lpstr>
      <vt:lpstr>Independent Master Cylinders</vt:lpstr>
      <vt:lpstr>Independent Master Cylinders</vt:lpstr>
      <vt:lpstr>Independent Master Cylinders</vt:lpstr>
    </vt:vector>
  </TitlesOfParts>
  <Company>Lane Community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Aircraft landing gear systems</dc:title>
  <dc:creator>erwinj</dc:creator>
  <cp:lastModifiedBy>erwinj</cp:lastModifiedBy>
  <cp:revision>100</cp:revision>
  <dcterms:created xsi:type="dcterms:W3CDTF">2013-05-06T18:01:55Z</dcterms:created>
  <dcterms:modified xsi:type="dcterms:W3CDTF">2013-05-31T20:23:05Z</dcterms:modified>
</cp:coreProperties>
</file>