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67" r:id="rId2"/>
    <p:sldId id="262" r:id="rId3"/>
    <p:sldId id="276" r:id="rId4"/>
    <p:sldId id="268" r:id="rId5"/>
    <p:sldId id="278" r:id="rId6"/>
    <p:sldId id="279" r:id="rId7"/>
    <p:sldId id="280" r:id="rId8"/>
    <p:sldId id="281" r:id="rId9"/>
    <p:sldId id="282" r:id="rId10"/>
    <p:sldId id="283" r:id="rId11"/>
    <p:sldId id="284" r:id="rId12"/>
    <p:sldId id="285" r:id="rId13"/>
    <p:sldId id="286" r:id="rId14"/>
    <p:sldId id="287" r:id="rId15"/>
    <p:sldId id="288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79C2E8-8C06-485E-A95A-466E89C6C3D3}" type="datetimeFigureOut">
              <a:rPr lang="en-US" smtClean="0"/>
              <a:t>4/16/2018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6CDFB9-40ED-4B46-A358-7EB9CEBE58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280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6CDFB9-40ED-4B46-A358-7EB9CEBE584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0775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7F11E6-D782-431C-AFBB-190D5B76399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9801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9445A3-A2FA-4148-9CA6-B6ADDC7388F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555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0F29BA-E075-44E8-9AB4-016BCAD48F0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93060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AA686F8-72FC-4C38-88D1-C076B7CE46F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664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327C7D-6766-49A6-A2AD-88D44B9E295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9780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C034D2-830B-489E-A3EB-0D4D7198F22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7139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303B34-95EE-4A76-B7D5-4CE4C9E9697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759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2F58B0-4886-467E-AC62-FACA0382DA3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517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271C4F-BA11-4C6D-B1F8-61A72F1F47D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560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6E9250-B594-4CED-987E-6374CDAD509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4671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93D4C5-F1D5-455C-BAF2-DEE0AD32F9E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0845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E8C6B5-4F80-4359-8B5A-BDC6F48DA6E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268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F8A04F1-8126-4E23-91BA-2BFD40337D3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wmf"/><Relationship Id="rId4" Type="http://schemas.openxmlformats.org/officeDocument/2006/relationships/image" Target="../media/image3.w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wmf"/><Relationship Id="rId4" Type="http://schemas.openxmlformats.org/officeDocument/2006/relationships/image" Target="../media/image5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Analytical Techniques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Used to identify or compare matter</a:t>
            </a:r>
          </a:p>
          <a:p>
            <a:r>
              <a:rPr lang="en-US" dirty="0"/>
              <a:t>Different techniques exist for organic or inorganic substances</a:t>
            </a:r>
          </a:p>
          <a:p>
            <a:r>
              <a:rPr lang="en-US" dirty="0"/>
              <a:t>Most analysis in a forensic lab involves organic </a:t>
            </a:r>
            <a:r>
              <a:rPr lang="en-US" dirty="0" smtClean="0"/>
              <a:t>analysis</a:t>
            </a:r>
            <a:endParaRPr lang="en-US" dirty="0"/>
          </a:p>
        </p:txBody>
      </p:sp>
      <p:pic>
        <p:nvPicPr>
          <p:cNvPr id="20484" name="Picture 4" descr="MC900441715[2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886200"/>
            <a:ext cx="27432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6" name="Picture 6" descr="dglxasset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4495800"/>
            <a:ext cx="1763713" cy="1806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7" name="Picture 7" descr="dglxasset[5]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4495800"/>
            <a:ext cx="1538288" cy="1816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8" name="Picture 8" descr="dglxasset[6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0750" y="609600"/>
            <a:ext cx="1873250" cy="170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Spectrophotometry: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Basic components:</a:t>
            </a:r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/>
              <a:t>Measures the quantity of radiation a material absorbs as a function of wavelength or energy</a:t>
            </a:r>
          </a:p>
        </p:txBody>
      </p:sp>
      <p:pic>
        <p:nvPicPr>
          <p:cNvPr id="35844" name="Picture 2" descr="fg05_01700.jpg                                                 0002955CMacintosh HD                   ABA78158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86000"/>
            <a:ext cx="7578725" cy="218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24784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Important light sources for forensics: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Visible, infrared (IR), ultraviolet (UV)</a:t>
            </a:r>
          </a:p>
          <a:p>
            <a:pPr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</a:pPr>
            <a:r>
              <a:rPr lang="en-US"/>
              <a:t>Generates a “fingerprint” for a substance</a:t>
            </a:r>
          </a:p>
          <a:p>
            <a:pPr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</a:pPr>
            <a:endParaRPr lang="en-US"/>
          </a:p>
        </p:txBody>
      </p:sp>
      <p:pic>
        <p:nvPicPr>
          <p:cNvPr id="45060" name="Picture 2" descr="fg05_01500.jpg                                                 0002955CMacintosh HD                   ABA78158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286000"/>
            <a:ext cx="5905500" cy="26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12349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Examples of spectrums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UV and visible spectrums are simple compared to IR spectrums, provide probable ID, TLC or GC confirms</a:t>
            </a:r>
          </a:p>
          <a:p>
            <a:r>
              <a:rPr lang="en-US"/>
              <a:t>UV spectrum of </a:t>
            </a:r>
          </a:p>
          <a:p>
            <a:pPr>
              <a:buFontTx/>
              <a:buNone/>
            </a:pPr>
            <a:r>
              <a:rPr lang="en-US"/>
              <a:t>	heroin</a:t>
            </a:r>
          </a:p>
          <a:p>
            <a:r>
              <a:rPr lang="en-US"/>
              <a:t>Compare to</a:t>
            </a:r>
          </a:p>
          <a:p>
            <a:pPr>
              <a:buFontTx/>
              <a:buNone/>
            </a:pPr>
            <a:r>
              <a:rPr lang="en-US"/>
              <a:t>	IR spectrum in</a:t>
            </a:r>
          </a:p>
          <a:p>
            <a:pPr>
              <a:buFontTx/>
              <a:buNone/>
            </a:pPr>
            <a:r>
              <a:rPr lang="en-US"/>
              <a:t>	Figure 5-19</a:t>
            </a:r>
          </a:p>
        </p:txBody>
      </p:sp>
      <p:pic>
        <p:nvPicPr>
          <p:cNvPr id="46085" name="Picture 2" descr="fg05_01800.jpg                                                 0002955CMacintosh HD                   ABA78158: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3200400"/>
            <a:ext cx="4743450" cy="329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25073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1"/>
          <p:cNvSpPr>
            <a:spLocks noGrp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0080A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214C9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fi-FI" altLang="en-US" sz="2800" dirty="0" smtClean="0">
                <a:latin typeface="Verdana" pitchFamily="-107" charset="0"/>
              </a:rPr>
              <a:t>The ultraviolet spectrum of amphetamine</a:t>
            </a:r>
            <a:endParaRPr altLang="en-US" dirty="0" smtClean="0">
              <a:latin typeface="Verdana" pitchFamily="-107" charset="0"/>
            </a:endParaRPr>
          </a:p>
        </p:txBody>
      </p:sp>
      <p:pic>
        <p:nvPicPr>
          <p:cNvPr id="28674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0938" y="1447800"/>
            <a:ext cx="4302125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5241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1"/>
          <p:cNvSpPr>
            <a:spLocks noGrp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0080A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214C9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fi-FI" altLang="en-US" sz="3200" dirty="0" smtClean="0">
                <a:latin typeface="Verdana" pitchFamily="-107" charset="0"/>
              </a:rPr>
              <a:t>Infrared spectrum of heroin. </a:t>
            </a:r>
            <a:endParaRPr altLang="en-US" sz="3200" dirty="0" smtClean="0">
              <a:latin typeface="Verdana" pitchFamily="-107" charset="0"/>
            </a:endParaRPr>
          </a:p>
        </p:txBody>
      </p:sp>
      <p:pic>
        <p:nvPicPr>
          <p:cNvPr id="29698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25" y="1066800"/>
            <a:ext cx="760095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1039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1"/>
          <p:cNvSpPr>
            <a:spLocks noGrp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0080A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214C9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fi-FI" altLang="en-US" sz="3200" dirty="0" smtClean="0">
                <a:latin typeface="Verdana" pitchFamily="-107" charset="0"/>
              </a:rPr>
              <a:t>Infrared spectrum of secobarbital.</a:t>
            </a:r>
            <a:endParaRPr altLang="en-US" sz="3200" dirty="0" smtClean="0">
              <a:latin typeface="Verdana" pitchFamily="-107" charset="0"/>
            </a:endParaRPr>
          </a:p>
        </p:txBody>
      </p:sp>
      <p:pic>
        <p:nvPicPr>
          <p:cNvPr id="3072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225" y="1066800"/>
            <a:ext cx="757555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71984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Organic versus Inorganic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Organic: contains carbon</a:t>
            </a:r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/>
              <a:t>Inorganic: does not contain carbon</a:t>
            </a:r>
          </a:p>
        </p:txBody>
      </p:sp>
      <p:pic>
        <p:nvPicPr>
          <p:cNvPr id="9220" name="Picture 4" descr="dglxasset[2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209800"/>
            <a:ext cx="2559050" cy="1827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1" name="Picture 5" descr="MC910216368[2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1371600"/>
            <a:ext cx="2184400" cy="1903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MC900226444[1]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4724400"/>
            <a:ext cx="2559050" cy="1827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Organic Functional Groups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A functional group has a characteristic structural feature or a unique arrangement</a:t>
            </a:r>
          </a:p>
          <a:p>
            <a:r>
              <a:rPr lang="en-US" sz="2800"/>
              <a:t>Carbon often bonds to hydrogen, oxygen or nitrogen</a:t>
            </a:r>
          </a:p>
          <a:p>
            <a:endParaRPr lang="en-US" sz="2800"/>
          </a:p>
          <a:p>
            <a:r>
              <a:rPr lang="en-US" sz="2800"/>
              <a:t>Functional groups are a group of atoms showing similar behavior in a chemical reaction (drug color tests) and absorb light at a particular wavelength (ex. IR spectrum)</a:t>
            </a:r>
          </a:p>
          <a:p>
            <a:endParaRPr lang="en-US" sz="2800"/>
          </a:p>
        </p:txBody>
      </p:sp>
      <p:pic>
        <p:nvPicPr>
          <p:cNvPr id="47108" name="Picture 4" descr="MC900226426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3124200"/>
            <a:ext cx="1279525" cy="912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109" name="Picture 5" descr="MC900226536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3124200"/>
            <a:ext cx="1306513" cy="925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110" name="Picture 6" descr="MC900226512[1]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3048000"/>
            <a:ext cx="1279525" cy="912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111" name="Picture 7" descr="MC900226542[1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3048000"/>
            <a:ext cx="1289050" cy="923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/>
              <a:t>Organic Analysis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</a:pPr>
            <a:r>
              <a:rPr lang="en-US"/>
              <a:t>Nature of bonds in organic compounds can be easily characterized by their absorption of light</a:t>
            </a:r>
          </a:p>
          <a:p>
            <a:pPr>
              <a:lnSpc>
                <a:spcPct val="90000"/>
              </a:lnSpc>
            </a:pPr>
            <a:r>
              <a:rPr lang="en-US"/>
              <a:t>Spectrophotometry: study of the absorption of light by chemical substances</a:t>
            </a:r>
          </a:p>
          <a:p>
            <a:pPr lvl="1">
              <a:lnSpc>
                <a:spcPct val="90000"/>
              </a:lnSpc>
            </a:pPr>
            <a:r>
              <a:rPr lang="en-US"/>
              <a:t>Characterizes and identifies organic materials</a:t>
            </a:r>
          </a:p>
          <a:p>
            <a:pPr>
              <a:lnSpc>
                <a:spcPct val="90000"/>
              </a:lnSpc>
            </a:pPr>
            <a:r>
              <a:rPr lang="en-US"/>
              <a:t>To analyze a substance, it must be relatively pure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en-US"/>
          </a:p>
          <a:p>
            <a:pPr lvl="1">
              <a:lnSpc>
                <a:spcPct val="90000"/>
              </a:lnSpc>
            </a:pPr>
            <a:endParaRPr lang="en-US"/>
          </a:p>
        </p:txBody>
      </p:sp>
      <p:pic>
        <p:nvPicPr>
          <p:cNvPr id="21508" name="Picture 4" descr="MC900233834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609600"/>
            <a:ext cx="3327400" cy="1544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Spectrophotometry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study of the absorption of light by chemical substances</a:t>
            </a:r>
          </a:p>
          <a:p>
            <a:r>
              <a:rPr lang="en-US"/>
              <a:t>Characterizes and identifies organic materials</a:t>
            </a:r>
          </a:p>
          <a:p>
            <a:pPr>
              <a:buFontTx/>
              <a:buNone/>
            </a:pPr>
            <a:endParaRPr lang="en-US"/>
          </a:p>
        </p:txBody>
      </p:sp>
      <p:pic>
        <p:nvPicPr>
          <p:cNvPr id="37893" name="Picture 5" descr="MC900083195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505200"/>
            <a:ext cx="2514600" cy="2182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76857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nature of light: 2 models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Light is a continuous wave</a:t>
            </a:r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/>
              <a:t>Light is a stream of continuous particles</a:t>
            </a:r>
          </a:p>
        </p:txBody>
      </p:sp>
      <p:pic>
        <p:nvPicPr>
          <p:cNvPr id="39940" name="Picture 2" descr="fg05_01400.jpg                                                 0002955CMacintosh HD                   ABA78158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2209800"/>
            <a:ext cx="4737100" cy="288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3631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wave nature of light</a:t>
            </a:r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Wavelength (</a:t>
            </a:r>
            <a:r>
              <a:rPr lang="el-GR">
                <a:cs typeface="Arial" charset="0"/>
              </a:rPr>
              <a:t>λ</a:t>
            </a:r>
            <a:r>
              <a:rPr lang="en-US">
                <a:cs typeface="Arial" charset="0"/>
              </a:rPr>
              <a:t>) = distance between two consecutive crests or troughs of a wave</a:t>
            </a:r>
          </a:p>
          <a:p>
            <a:endParaRPr lang="en-US">
              <a:cs typeface="Arial" charset="0"/>
            </a:endParaRPr>
          </a:p>
          <a:p>
            <a:endParaRPr lang="en-US">
              <a:cs typeface="Arial" charset="0"/>
            </a:endParaRPr>
          </a:p>
          <a:p>
            <a:endParaRPr lang="en-US">
              <a:cs typeface="Arial" charset="0"/>
            </a:endParaRPr>
          </a:p>
          <a:p>
            <a:r>
              <a:rPr lang="en-US">
                <a:cs typeface="Arial" charset="0"/>
              </a:rPr>
              <a:t>Frequency (</a:t>
            </a:r>
            <a:r>
              <a:rPr lang="el-GR">
                <a:cs typeface="Arial" charset="0"/>
              </a:rPr>
              <a:t>ν</a:t>
            </a:r>
            <a:r>
              <a:rPr lang="en-US">
                <a:cs typeface="Arial" charset="0"/>
              </a:rPr>
              <a:t>) = # crests or troughs passing a given point in a unit of time</a:t>
            </a:r>
          </a:p>
          <a:p>
            <a:pPr lvl="1"/>
            <a:r>
              <a:rPr lang="en-US">
                <a:cs typeface="Arial" charset="0"/>
              </a:rPr>
              <a:t>Units are cycles per second or Hertz (Hz)</a:t>
            </a:r>
            <a:endParaRPr lang="el-GR">
              <a:cs typeface="Arial" charset="0"/>
            </a:endParaRPr>
          </a:p>
        </p:txBody>
      </p:sp>
      <p:pic>
        <p:nvPicPr>
          <p:cNvPr id="33798" name="Picture 2" descr="fg05_01400.jpg                                                 0002955CMacintosh HD                   ABA78158: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743200"/>
            <a:ext cx="2833688" cy="172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55979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Wavelength and frequency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l-GR">
                <a:cs typeface="Arial" charset="0"/>
              </a:rPr>
              <a:t>λ</a:t>
            </a:r>
            <a:r>
              <a:rPr lang="en-US">
                <a:cs typeface="Arial" charset="0"/>
              </a:rPr>
              <a:t> * </a:t>
            </a:r>
            <a:r>
              <a:rPr lang="el-GR">
                <a:cs typeface="Arial" charset="0"/>
              </a:rPr>
              <a:t>ν</a:t>
            </a:r>
            <a:r>
              <a:rPr lang="en-US">
                <a:cs typeface="Arial" charset="0"/>
              </a:rPr>
              <a:t> = c </a:t>
            </a:r>
          </a:p>
          <a:p>
            <a:r>
              <a:rPr lang="en-US">
                <a:cs typeface="Arial" charset="0"/>
              </a:rPr>
              <a:t>where c = speed of light in a vacuum = 3.00*10</a:t>
            </a:r>
            <a:r>
              <a:rPr lang="en-US" baseline="30000">
                <a:cs typeface="Arial" charset="0"/>
              </a:rPr>
              <a:t>8</a:t>
            </a:r>
            <a:r>
              <a:rPr lang="en-US">
                <a:cs typeface="Arial" charset="0"/>
              </a:rPr>
              <a:t> m/s</a:t>
            </a:r>
          </a:p>
          <a:p>
            <a:r>
              <a:rPr lang="en-US">
                <a:cs typeface="Arial" charset="0"/>
              </a:rPr>
              <a:t>As wavelength increases, frequency decreases</a:t>
            </a:r>
          </a:p>
          <a:p>
            <a:r>
              <a:rPr lang="en-US">
                <a:cs typeface="Arial" charset="0"/>
              </a:rPr>
              <a:t>Different colors of light have different wavelengths and frequencies</a:t>
            </a:r>
          </a:p>
        </p:txBody>
      </p:sp>
      <p:pic>
        <p:nvPicPr>
          <p:cNvPr id="43012" name="Picture 4" descr="MC900441309[2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4800600"/>
            <a:ext cx="2057400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013" name="Picture 5" descr="MC900441397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990600"/>
            <a:ext cx="13716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92340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Electromagnetic Spectrum</a:t>
            </a:r>
          </a:p>
        </p:txBody>
      </p:sp>
      <p:pic>
        <p:nvPicPr>
          <p:cNvPr id="38916" name="Picture 2" descr="fg05_01500.jpg                                                 0002955CMacintosh HD                   ABA78158: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2000" y="2514600"/>
            <a:ext cx="7331075" cy="33258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97354253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</TotalTime>
  <Words>342</Words>
  <Application>Microsoft Office PowerPoint</Application>
  <PresentationFormat>On-screen Show (4:3)</PresentationFormat>
  <Paragraphs>72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Verdana</vt:lpstr>
      <vt:lpstr>Default Design</vt:lpstr>
      <vt:lpstr>Analytical Techniques</vt:lpstr>
      <vt:lpstr>Organic versus Inorganic</vt:lpstr>
      <vt:lpstr>Organic Functional Groups</vt:lpstr>
      <vt:lpstr>Organic Analysis</vt:lpstr>
      <vt:lpstr>Spectrophotometry</vt:lpstr>
      <vt:lpstr>The nature of light: 2 models</vt:lpstr>
      <vt:lpstr>The wave nature of light</vt:lpstr>
      <vt:lpstr>Wavelength and frequency</vt:lpstr>
      <vt:lpstr>Electromagnetic Spectrum</vt:lpstr>
      <vt:lpstr>Spectrophotometry:</vt:lpstr>
      <vt:lpstr>Important light sources for forensics:</vt:lpstr>
      <vt:lpstr>Examples of spectrums</vt:lpstr>
      <vt:lpstr>The ultraviolet spectrum of amphetamine</vt:lpstr>
      <vt:lpstr>Infrared spectrum of heroin. </vt:lpstr>
      <vt:lpstr>Infrared spectrum of secobarbital.</vt:lpstr>
    </vt:vector>
  </TitlesOfParts>
  <Company>Lane Community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Soil Evidence</dc:title>
  <dc:creator>LCC Department</dc:creator>
  <cp:lastModifiedBy>nwtech</cp:lastModifiedBy>
  <cp:revision>34</cp:revision>
  <dcterms:created xsi:type="dcterms:W3CDTF">2011-04-11T16:18:36Z</dcterms:created>
  <dcterms:modified xsi:type="dcterms:W3CDTF">2018-04-16T18:02:27Z</dcterms:modified>
</cp:coreProperties>
</file>