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6" r:id="rId5"/>
    <p:sldId id="275" r:id="rId6"/>
    <p:sldId id="268" r:id="rId7"/>
    <p:sldId id="269" r:id="rId8"/>
    <p:sldId id="270" r:id="rId9"/>
    <p:sldId id="276" r:id="rId10"/>
    <p:sldId id="277" r:id="rId11"/>
    <p:sldId id="278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6ACD1-C3EA-44F7-8FF6-F00F58C2B4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7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37565-C60D-4142-BDDB-B2720B7691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5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8C0D7-F631-41A7-B24D-7EAE0738A1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6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59E09-E364-41E6-9BFB-6A0BC6A9D9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0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BE1D1-E3DE-4825-A422-58CDA9B538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F7DDE-8D60-486B-BFD8-E2BA85D41B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8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5A31A-D3B1-4837-BA2B-60F2A364D7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0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753EF-363D-45D0-BE59-2DA14170E9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7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7BB8-1E2D-49FC-88D1-AADD9FBA5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9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A3228-2DA4-4601-A1B3-CC6289640B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1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369C0-E2DA-4BB3-A24E-4408B46B2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5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1CC997-45D1-40F4-BEB0-C5C706B3A3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Arson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Criminalist’s function: detect and identify relevant chemical materials collected at scene, reconstruct and identify igniters or detonating mechanisms</a:t>
            </a:r>
          </a:p>
          <a:p>
            <a:pPr>
              <a:lnSpc>
                <a:spcPct val="90000"/>
              </a:lnSpc>
            </a:pPr>
            <a:r>
              <a:rPr lang="en-US"/>
              <a:t>Scientific tests can not determine what was used to start a fire (rubbish or leaves) but can detect trace amounts of accelerants; many accidental fires leave no chemical trace</a:t>
            </a:r>
          </a:p>
        </p:txBody>
      </p:sp>
      <p:pic>
        <p:nvPicPr>
          <p:cNvPr id="2054" name="Picture 6" descr="MC90043481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MC900065256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105400"/>
            <a:ext cx="820738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C900056788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820863" cy="14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Telltale signs of arson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Evidence of separate or unconnected fires</a:t>
            </a:r>
          </a:p>
          <a:p>
            <a:r>
              <a:rPr lang="en-US"/>
              <a:t>Use of streamers (spread fire), ex gas trail</a:t>
            </a:r>
          </a:p>
          <a:p>
            <a:r>
              <a:rPr lang="en-US"/>
              <a:t>Presence of containers capable of holding accelerants</a:t>
            </a:r>
          </a:p>
          <a:p>
            <a:r>
              <a:rPr lang="en-US"/>
              <a:t>Finding an ignition device</a:t>
            </a:r>
          </a:p>
          <a:p>
            <a:r>
              <a:rPr lang="en-US"/>
              <a:t>Irregularly shaped pattern on floor from poured accelerant</a:t>
            </a:r>
          </a:p>
          <a:p>
            <a:r>
              <a:rPr lang="en-US"/>
              <a:t>Breaking and entering signs</a:t>
            </a:r>
          </a:p>
        </p:txBody>
      </p:sp>
      <p:pic>
        <p:nvPicPr>
          <p:cNvPr id="25604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953000"/>
            <a:ext cx="1827213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200400"/>
            <a:ext cx="1820863" cy="14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dglxasset[4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1296988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signs of arson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Fire normally travels upwards, often forms a V</a:t>
            </a:r>
          </a:p>
          <a:p>
            <a:r>
              <a:rPr lang="en-US" sz="2800"/>
              <a:t>Drafts, winds, secondary fires, physical arrangement of structures, stair-ways, elevator shafts, holes in floor, wall or roof can shift a fire’s direction</a:t>
            </a:r>
          </a:p>
          <a:p>
            <a:r>
              <a:rPr lang="en-US" sz="2800"/>
              <a:t>Liquids flow to lowest point so severe low burning may indicate use of an accelerant</a:t>
            </a:r>
          </a:p>
          <a:p>
            <a:r>
              <a:rPr lang="en-US" sz="2800"/>
              <a:t>Highly likely that traces of accelerant will remain</a:t>
            </a:r>
          </a:p>
        </p:txBody>
      </p:sp>
      <p:pic>
        <p:nvPicPr>
          <p:cNvPr id="26628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95475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030788"/>
            <a:ext cx="1712913" cy="18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dglxasset[4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429000"/>
            <a:ext cx="1296988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out the fire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Water may slow the rate of evaporation</a:t>
            </a:r>
          </a:p>
          <a:p>
            <a:r>
              <a:rPr lang="en-US"/>
              <a:t>Water cools and covers materials but does not affect lab tests</a:t>
            </a:r>
          </a:p>
          <a:p>
            <a:r>
              <a:rPr lang="en-US"/>
              <a:t>Portable vapor detectors are an excellent screening device</a:t>
            </a:r>
          </a:p>
        </p:txBody>
      </p:sp>
      <p:pic>
        <p:nvPicPr>
          <p:cNvPr id="27652" name="Picture 4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957388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dglxasset[2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91000"/>
            <a:ext cx="2065338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MC900434774[2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dglxasset[4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644650" cy="16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Collecting the evidence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Ash and debris or anything that may contain flammable residues are collected in air tight containers, why?</a:t>
            </a:r>
          </a:p>
          <a:p>
            <a:pPr>
              <a:lnSpc>
                <a:spcPct val="90000"/>
              </a:lnSpc>
            </a:pPr>
            <a:r>
              <a:rPr lang="en-US" sz="2800"/>
              <a:t>To prevent loss of residues through evaporation</a:t>
            </a:r>
          </a:p>
          <a:p>
            <a:pPr>
              <a:lnSpc>
                <a:spcPct val="90000"/>
              </a:lnSpc>
            </a:pPr>
            <a:r>
              <a:rPr lang="en-US" sz="2800"/>
              <a:t>Plastic bags are not used because the plastic will react with the hydrocarbons and permit volatiles to be depleted</a:t>
            </a:r>
          </a:p>
          <a:p>
            <a:pPr>
              <a:lnSpc>
                <a:spcPct val="90000"/>
              </a:lnSpc>
            </a:pPr>
            <a:r>
              <a:rPr lang="en-US" sz="2800"/>
              <a:t>Similar, uncontaminated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controls must also be collected 				= substrate control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14800"/>
            <a:ext cx="2413000" cy="96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dglxasset[3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304800"/>
            <a:ext cx="165417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evidence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Use GC to detect and characterize flammable residues</a:t>
            </a:r>
          </a:p>
          <a:p>
            <a:pPr>
              <a:lnSpc>
                <a:spcPct val="90000"/>
              </a:lnSpc>
            </a:pPr>
            <a:r>
              <a:rPr lang="en-US" sz="2000"/>
              <a:t>Residues are collected by heating the sealed container, vapor in the headspace is removed with a syringe and injected in to a GC</a:t>
            </a:r>
          </a:p>
          <a:p>
            <a:pPr>
              <a:lnSpc>
                <a:spcPct val="90000"/>
              </a:lnSpc>
            </a:pPr>
            <a:r>
              <a:rPr lang="en-US" sz="2000"/>
              <a:t>GC with mass spec can identify components of the mixture</a:t>
            </a:r>
          </a:p>
          <a:p>
            <a:pPr>
              <a:lnSpc>
                <a:spcPct val="90000"/>
              </a:lnSpc>
            </a:pPr>
            <a:r>
              <a:rPr lang="en-US" sz="2000"/>
              <a:t>Top: gas sample</a:t>
            </a:r>
          </a:p>
          <a:p>
            <a:pPr>
              <a:lnSpc>
                <a:spcPct val="90000"/>
              </a:lnSpc>
            </a:pPr>
            <a:r>
              <a:rPr lang="en-US" sz="2000"/>
              <a:t>Bottom: sample recovered from fire</a:t>
            </a:r>
          </a:p>
        </p:txBody>
      </p:sp>
      <p:pic>
        <p:nvPicPr>
          <p:cNvPr id="29701" name="Picture 2" descr="fg11_00800.jpg                                                 00029517Macintosh HD                   ABA78158: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3488" y="1600200"/>
            <a:ext cx="3246437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Chemistry of Fire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Transformation process: 				fuel + O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>
                <a:sym typeface="Wingdings" pitchFamily="2" charset="2"/>
              </a:rPr>
              <a:t> heat + other products</a:t>
            </a:r>
          </a:p>
          <a:p>
            <a:r>
              <a:rPr lang="en-US">
                <a:sym typeface="Wingdings" pitchFamily="2" charset="2"/>
              </a:rPr>
              <a:t>Organic fuels produce CO</a:t>
            </a:r>
            <a:r>
              <a:rPr lang="en-US" baseline="-25000"/>
              <a:t>2</a:t>
            </a:r>
            <a:r>
              <a:rPr lang="en-US"/>
              <a:t>, H</a:t>
            </a:r>
            <a:r>
              <a:rPr lang="en-US" baseline="-25000"/>
              <a:t>2</a:t>
            </a:r>
            <a:r>
              <a:rPr lang="en-US"/>
              <a:t>O and heat</a:t>
            </a:r>
          </a:p>
          <a:p>
            <a:r>
              <a:rPr lang="en-US"/>
              <a:t>Reaction type: combustion and oxidation</a:t>
            </a:r>
          </a:p>
          <a:p>
            <a:r>
              <a:rPr lang="en-US"/>
              <a:t>Is fire produced just by mixing a fuel with air?</a:t>
            </a:r>
          </a:p>
        </p:txBody>
      </p:sp>
      <p:pic>
        <p:nvPicPr>
          <p:cNvPr id="4100" name="Picture 4" descr="MC900432615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19600"/>
            <a:ext cx="858838" cy="186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glxasset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57200"/>
            <a:ext cx="1133475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Combustion of Ethanol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Heat comes from breaking chemical bonds in reactants and forming new bonds in products</a:t>
            </a:r>
          </a:p>
          <a:p>
            <a:r>
              <a:rPr lang="en-US"/>
              <a:t>When a chemical reaction occurs, atoms are rearranged so like energy, mass is conserved</a:t>
            </a:r>
          </a:p>
          <a:p>
            <a:r>
              <a:rPr lang="en-US"/>
              <a:t>The combustion of ethanol:</a:t>
            </a:r>
          </a:p>
          <a:p>
            <a:pPr>
              <a:buFontTx/>
              <a:buNone/>
            </a:pPr>
            <a:r>
              <a:rPr lang="en-US"/>
              <a:t>	CH</a:t>
            </a:r>
            <a:r>
              <a:rPr lang="en-US" baseline="-25000"/>
              <a:t>3</a:t>
            </a:r>
            <a:r>
              <a:rPr lang="en-US"/>
              <a:t>CH</a:t>
            </a:r>
            <a:r>
              <a:rPr lang="en-US" baseline="-25000"/>
              <a:t>2</a:t>
            </a:r>
            <a:r>
              <a:rPr lang="en-US"/>
              <a:t>OH + 3O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>
                <a:sym typeface="Wingdings" pitchFamily="2" charset="2"/>
              </a:rPr>
              <a:t> 2</a:t>
            </a:r>
            <a:r>
              <a:rPr lang="en-US"/>
              <a:t>CO</a:t>
            </a:r>
            <a:r>
              <a:rPr lang="en-US" baseline="-25000"/>
              <a:t>2 </a:t>
            </a:r>
            <a:r>
              <a:rPr lang="en-US"/>
              <a:t>+ 3H</a:t>
            </a:r>
            <a:r>
              <a:rPr lang="en-US" baseline="-25000"/>
              <a:t>2</a:t>
            </a:r>
            <a:r>
              <a:rPr lang="en-US"/>
              <a:t>O + heat</a:t>
            </a:r>
          </a:p>
        </p:txBody>
      </p:sp>
      <p:pic>
        <p:nvPicPr>
          <p:cNvPr id="7174" name="Picture 6" descr="MC900335783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352800"/>
            <a:ext cx="768350" cy="178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MC900434816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5908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Combustion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Once started, combustion reactions produce enough heat to keep going</a:t>
            </a:r>
          </a:p>
          <a:p>
            <a:pPr>
              <a:buFontTx/>
              <a:buNone/>
            </a:pPr>
            <a:r>
              <a:rPr lang="en-US"/>
              <a:t>	= chain reaction</a:t>
            </a:r>
          </a:p>
          <a:p>
            <a:r>
              <a:rPr lang="en-US"/>
              <a:t>Fuel, oxygen and heat are required</a:t>
            </a:r>
          </a:p>
          <a:p>
            <a:r>
              <a:rPr lang="en-US"/>
              <a:t>Ignition sources: electrical discharges, sparks, matches, or chemicals</a:t>
            </a:r>
          </a:p>
          <a:p>
            <a:pPr>
              <a:buFontTx/>
              <a:buNone/>
            </a:pPr>
            <a:r>
              <a:rPr lang="en-US"/>
              <a:t>	</a:t>
            </a:r>
          </a:p>
          <a:p>
            <a:endParaRPr lang="en-US"/>
          </a:p>
        </p:txBody>
      </p:sp>
      <p:pic>
        <p:nvPicPr>
          <p:cNvPr id="14340" name="Picture 4" descr="MC900434816[2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glxasset[6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22775"/>
            <a:ext cx="2322513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dglxasset[5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953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Thermite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Oxidizing agents: supply oxygen, take e</a:t>
            </a:r>
            <a:r>
              <a:rPr lang="en-US" baseline="30000"/>
              <a:t>-</a:t>
            </a:r>
            <a:endParaRPr lang="en-US"/>
          </a:p>
          <a:p>
            <a:r>
              <a:rPr lang="en-US"/>
              <a:t>KMnO</a:t>
            </a:r>
            <a:r>
              <a:rPr lang="en-US" baseline="-25000"/>
              <a:t>4</a:t>
            </a:r>
            <a:r>
              <a:rPr lang="en-US"/>
              <a:t> is an example we’ve worked with</a:t>
            </a:r>
          </a:p>
          <a:p>
            <a:pPr>
              <a:buFontTx/>
              <a:buNone/>
            </a:pPr>
            <a:r>
              <a:rPr lang="en-US"/>
              <a:t>2Al(s) + Fe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r>
              <a:rPr lang="en-US"/>
              <a:t>(s) </a:t>
            </a:r>
            <a:r>
              <a:rPr lang="en-US">
                <a:sym typeface="Wingdings" pitchFamily="2" charset="2"/>
              </a:rPr>
              <a:t> Al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O</a:t>
            </a:r>
            <a:r>
              <a:rPr lang="en-US" baseline="-25000">
                <a:sym typeface="Wingdings" pitchFamily="2" charset="2"/>
              </a:rPr>
              <a:t>3</a:t>
            </a:r>
            <a:r>
              <a:rPr lang="en-US">
                <a:sym typeface="Wingdings" pitchFamily="2" charset="2"/>
              </a:rPr>
              <a:t>(s) + 2Fe(s) + heat</a:t>
            </a:r>
          </a:p>
          <a:p>
            <a:pPr>
              <a:buFontTx/>
              <a:buNone/>
            </a:pPr>
            <a:r>
              <a:rPr lang="en-US" sz="2800"/>
              <a:t>	glycerin + KMnO</a:t>
            </a:r>
            <a:r>
              <a:rPr lang="en-US" sz="2800" baseline="-25000"/>
              <a:t>4</a:t>
            </a:r>
            <a:r>
              <a:rPr lang="en-US" sz="2800"/>
              <a:t> </a:t>
            </a:r>
            <a:r>
              <a:rPr lang="en-US" sz="2800">
                <a:sym typeface="Wingdings" pitchFamily="2" charset="2"/>
              </a:rPr>
              <a:t> CO</a:t>
            </a:r>
            <a:r>
              <a:rPr lang="en-US" sz="2800" baseline="-25000">
                <a:sym typeface="Wingdings" pitchFamily="2" charset="2"/>
              </a:rPr>
              <a:t>2</a:t>
            </a:r>
            <a:r>
              <a:rPr lang="en-US" sz="2800">
                <a:sym typeface="Wingdings" pitchFamily="2" charset="2"/>
              </a:rPr>
              <a:t>(g) + K</a:t>
            </a:r>
            <a:r>
              <a:rPr lang="en-US" sz="2800" baseline="30000">
                <a:sym typeface="Wingdings" pitchFamily="2" charset="2"/>
              </a:rPr>
              <a:t>+</a:t>
            </a:r>
            <a:r>
              <a:rPr lang="en-US" sz="2800">
                <a:sym typeface="Wingdings" pitchFamily="2" charset="2"/>
              </a:rPr>
              <a:t> + Mn</a:t>
            </a:r>
            <a:r>
              <a:rPr lang="en-US" sz="2800" baseline="30000">
                <a:sym typeface="Wingdings" pitchFamily="2" charset="2"/>
              </a:rPr>
              <a:t>2+</a:t>
            </a:r>
            <a:r>
              <a:rPr lang="en-US" sz="2800">
                <a:sym typeface="Wingdings" pitchFamily="2" charset="2"/>
              </a:rPr>
              <a:t> + heat</a:t>
            </a:r>
            <a:endParaRPr lang="en-US"/>
          </a:p>
          <a:p>
            <a:r>
              <a:rPr lang="en-US"/>
              <a:t>The glycerin reaction is the source of ignition for the thermite reaction</a:t>
            </a:r>
          </a:p>
          <a:p>
            <a:pPr>
              <a:buFontTx/>
              <a:buNone/>
            </a:pPr>
            <a:endParaRPr lang="en-US" sz="2800">
              <a:sym typeface="Wingdings" pitchFamily="2" charset="2"/>
            </a:endParaRPr>
          </a:p>
          <a:p>
            <a:pPr>
              <a:buFontTx/>
              <a:buNone/>
            </a:pPr>
            <a:endParaRPr lang="en-US" sz="2800">
              <a:sym typeface="Wingdings" pitchFamily="2" charset="2"/>
            </a:endParaRPr>
          </a:p>
        </p:txBody>
      </p:sp>
      <p:pic>
        <p:nvPicPr>
          <p:cNvPr id="23556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19600"/>
            <a:ext cx="1720850" cy="178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Kinetics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study of reaction speed = rate</a:t>
            </a:r>
          </a:p>
          <a:p>
            <a:pPr>
              <a:lnSpc>
                <a:spcPct val="90000"/>
              </a:lnSpc>
            </a:pPr>
            <a:r>
              <a:rPr lang="en-US"/>
              <a:t>Factors affecting the rate of combustion:</a:t>
            </a:r>
          </a:p>
          <a:p>
            <a:pPr lvl="1">
              <a:lnSpc>
                <a:spcPct val="90000"/>
              </a:lnSpc>
            </a:pPr>
            <a:r>
              <a:rPr lang="en-US"/>
              <a:t>physical state of the fuel</a:t>
            </a:r>
          </a:p>
          <a:p>
            <a:pPr lvl="1">
              <a:lnSpc>
                <a:spcPct val="90000"/>
              </a:lnSpc>
            </a:pPr>
            <a:r>
              <a:rPr lang="en-US"/>
              <a:t>temperature</a:t>
            </a:r>
          </a:p>
          <a:p>
            <a:pPr>
              <a:lnSpc>
                <a:spcPct val="90000"/>
              </a:lnSpc>
            </a:pPr>
            <a:r>
              <a:rPr lang="en-US"/>
              <a:t>Fuels must be in the gaseous phase so molecules can collide frequently enough to support a flame</a:t>
            </a:r>
          </a:p>
          <a:p>
            <a:pPr>
              <a:lnSpc>
                <a:spcPct val="90000"/>
              </a:lnSpc>
            </a:pPr>
            <a:r>
              <a:rPr lang="en-US"/>
              <a:t>Then how do solid fuels like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wood burn?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  <p:pic>
        <p:nvPicPr>
          <p:cNvPr id="16388" name="Picture 4" descr="MC900383770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1106488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dglxasset[6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1189038" cy="244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dglxasset[6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724400"/>
            <a:ext cx="1830388" cy="18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Burning liquids and solids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At higher temperatures, liquids vaporize then the vapors burn</a:t>
            </a:r>
          </a:p>
          <a:p>
            <a:pPr>
              <a:lnSpc>
                <a:spcPct val="90000"/>
              </a:lnSpc>
            </a:pPr>
            <a:r>
              <a:rPr lang="en-US" sz="2800"/>
              <a:t>Flash point: the minimum temperature required for a liquid fuel to produce enough vapor to burn</a:t>
            </a:r>
          </a:p>
          <a:p>
            <a:pPr>
              <a:lnSpc>
                <a:spcPct val="90000"/>
              </a:lnSpc>
            </a:pPr>
            <a:r>
              <a:rPr lang="en-US" sz="2800"/>
              <a:t>Once the flash point is reached, the fuel can be ignited by an outside source</a:t>
            </a:r>
          </a:p>
          <a:p>
            <a:pPr>
              <a:lnSpc>
                <a:spcPct val="90000"/>
              </a:lnSpc>
            </a:pPr>
            <a:r>
              <a:rPr lang="en-US" sz="2800"/>
              <a:t>Ignition temperature &gt; flash point</a:t>
            </a:r>
          </a:p>
          <a:p>
            <a:pPr>
              <a:lnSpc>
                <a:spcPct val="90000"/>
              </a:lnSpc>
            </a:pPr>
            <a:r>
              <a:rPr lang="en-US" sz="2800"/>
              <a:t>The temperature must be high enough to decompose the solid into gaseous products = pyrolysis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17412" name="Picture 4" descr="dglxasset[7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657600"/>
            <a:ext cx="1827213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MC900432615[3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4650" cy="164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dglxasset[6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4864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Ingredients of a Fire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Gaseous fuel, oxygen, sufficient heat</a:t>
            </a:r>
          </a:p>
          <a:p>
            <a:r>
              <a:rPr lang="en-US"/>
              <a:t>Another consideration: gas fuel-air mix</a:t>
            </a:r>
          </a:p>
          <a:p>
            <a:r>
              <a:rPr lang="en-US"/>
              <a:t>Flammable range: range of possible gas or vapor fuel concentrations in air capable of burning</a:t>
            </a:r>
          </a:p>
          <a:p>
            <a:r>
              <a:rPr lang="en-US"/>
              <a:t>If the fuel concentration is too low </a:t>
            </a:r>
          </a:p>
          <a:p>
            <a:pPr>
              <a:buFontTx/>
              <a:buNone/>
            </a:pPr>
            <a:r>
              <a:rPr lang="en-US"/>
              <a:t>	or too high, it won’t burn</a:t>
            </a:r>
          </a:p>
          <a:p>
            <a:r>
              <a:rPr lang="en-US"/>
              <a:t>Flammable range for gasoline is 1.3 to 6%</a:t>
            </a:r>
          </a:p>
        </p:txBody>
      </p:sp>
      <p:pic>
        <p:nvPicPr>
          <p:cNvPr id="18436" name="Picture 4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886200"/>
            <a:ext cx="1627188" cy="17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Arson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are started by petroleum based accelerants, ex gas or kerosene (organic)</a:t>
            </a:r>
          </a:p>
          <a:p>
            <a:r>
              <a:rPr lang="en-US"/>
              <a:t>Residual accelerant may evaporate within a few days so time is a factor</a:t>
            </a:r>
          </a:p>
          <a:p>
            <a:r>
              <a:rPr lang="en-US"/>
              <a:t>Supreme Court permits the investigation to begin immediately even with out a warrant</a:t>
            </a:r>
          </a:p>
          <a:p>
            <a:r>
              <a:rPr lang="en-US"/>
              <a:t>A search of the fire must focus on </a:t>
            </a:r>
          </a:p>
          <a:p>
            <a:pPr>
              <a:buFontTx/>
              <a:buNone/>
            </a:pPr>
            <a:r>
              <a:rPr lang="en-US"/>
              <a:t>	finding the fire’s origin</a:t>
            </a:r>
          </a:p>
        </p:txBody>
      </p:sp>
      <p:pic>
        <p:nvPicPr>
          <p:cNvPr id="24580" name="Picture 4" descr="dglxasset[2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858838" cy="186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dglxasset[3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1892300" cy="157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dglxasset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"/>
            <a:ext cx="1827213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585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Wingdings</vt:lpstr>
      <vt:lpstr>Default Design</vt:lpstr>
      <vt:lpstr>Arson</vt:lpstr>
      <vt:lpstr>Chemistry of Fire</vt:lpstr>
      <vt:lpstr>The Combustion of Ethanol</vt:lpstr>
      <vt:lpstr>Combustion</vt:lpstr>
      <vt:lpstr>Thermite</vt:lpstr>
      <vt:lpstr>Kinetics</vt:lpstr>
      <vt:lpstr>Burning liquids and solids</vt:lpstr>
      <vt:lpstr>Basic Ingredients of a Fire</vt:lpstr>
      <vt:lpstr>Arson</vt:lpstr>
      <vt:lpstr>Telltale signs of arson</vt:lpstr>
      <vt:lpstr>Other signs of arson</vt:lpstr>
      <vt:lpstr>Putting out the fire</vt:lpstr>
      <vt:lpstr>Collecting the evidence</vt:lpstr>
      <vt:lpstr>Analyzing the evidence</vt:lpstr>
    </vt:vector>
  </TitlesOfParts>
  <Company>Lane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Arson</dc:title>
  <dc:creator>LCC Department</dc:creator>
  <cp:lastModifiedBy>btaylor</cp:lastModifiedBy>
  <cp:revision>34</cp:revision>
  <dcterms:created xsi:type="dcterms:W3CDTF">2011-04-25T16:34:41Z</dcterms:created>
  <dcterms:modified xsi:type="dcterms:W3CDTF">2017-06-01T19:03:14Z</dcterms:modified>
</cp:coreProperties>
</file>