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26" r:id="rId2"/>
    <p:sldId id="325" r:id="rId3"/>
    <p:sldId id="327" r:id="rId4"/>
    <p:sldId id="328" r:id="rId5"/>
    <p:sldId id="329" r:id="rId6"/>
    <p:sldId id="330" r:id="rId7"/>
    <p:sldId id="33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67C1F-DAEB-40F9-9E67-663907F68BC4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3CDDEE-FC2D-43CD-B7AB-BFA2C971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0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3FF87-70E4-441B-98CA-87B042BE3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E7C1D6-F280-412D-A0F5-66E978E9A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87C2A-038A-49E6-9ADA-5E87156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ABD38-9F5B-491A-AD63-828A093F1C02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8059A-139F-4A5D-98F0-10FF6AC0B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C2A8B-70D9-465D-95DB-DF6E5A0CC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D0678-C3C8-4AF3-8B0A-5A8694F77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721AB2-B350-4178-9639-50FD6A67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9B86-D5E4-4ACA-8B70-9C16E2501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33CE-E7C6-4FFC-B4C4-ED9447B1EB89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B1E30-A65B-4E53-B73C-81EFC120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C6394-AAC2-4F25-A3D4-31C128E3B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95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93D35-23FA-4487-ACC8-075892536D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76D4D8-926F-4A99-8F88-FEB2F0D470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D96DFB-6184-43D2-B19F-7B2649A6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1B98-C57B-47A1-84D0-156B50570766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20844-E10B-4D7F-BA0B-67117BAE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0FE33-BF78-4EB6-903C-B2F5571D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1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8E15-E2F9-4E56-B1A3-E17AD98AF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5198A-ACF3-443F-84E9-FF2E5C41D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35C5A-2FA6-414E-A996-F434307F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70AC2-0F2A-4426-B69F-B1004BF40B30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03728-56C4-45B2-A66A-5351202D3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03D69-5B09-4160-97E5-FC8B798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10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1F2B1-1E46-441C-BC2F-1A8CC4CAD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E336B-CF95-4570-BDFE-051B292F0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F7839-AF57-4C3E-BDCE-1DC2B254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40225-61E6-4427-B2E5-B197F93B03CC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688E0-E5CD-4D8A-B51F-9957AD58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0707-6F67-48DF-A1E6-F69A68AF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2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5DD5A-E68E-426B-BE43-B567760D7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EAF80-E9E6-490C-8594-C93985DCD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7A345-62C4-491B-9E34-985A35473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7990-FE72-420E-B1A0-BBB2BF77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62CDE-7319-4F5B-AEF5-F0A1E0BF3049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7D91E3-3149-47FF-8F45-6A5494FB5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2CC1F-AE06-4748-B793-0006C356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59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AFD33-0225-4B34-BD9B-E8BCFA49E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D3565-9DC2-4CA5-8328-F5EF32E86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B5216B-B029-40B1-B0F3-9CF5E9C03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2AAA2F-7B37-4855-8DBF-C5CD152FD3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FA246C-6874-43ED-915E-EC7C2F1A7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42E713-8A14-43F1-B602-4DC791966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460C-B0DB-496E-83B9-509A49940910}" type="datetime1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80F670-159E-4FF5-A588-4BB53C41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E28BD9-AC3B-46F3-9ABE-A966D83F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0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83C5-7A2D-47FE-8506-70D3551D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B518A4-B83F-4666-98F1-E5E64D830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E024-449D-4FCC-9EAD-C59B66540BF6}" type="datetime1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4DBD4B-6AE2-4BFE-BACB-35DC9C2E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31359-0DC7-4CC5-96EC-2B001887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E35C0-6172-443A-8550-C5AEF7FE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FB99-85A2-4B3A-83F3-15640659C2D4}" type="datetime1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8EA70-563E-4D6A-A695-A2304EB5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10B89-CFE8-4BF6-89F5-95BC2AA2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5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562E7-FB66-4BED-8606-109B336C4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5E5BE-8F7E-4480-91CE-AA29B6C46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18E91-C3D4-44B0-ABB7-71919CEEF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57C33-194F-44C0-A02B-0632CEE4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2C358-EE37-485D-94D3-FCBE3AC6ACF2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8A824E-1682-4514-AE10-C3E06E66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7AAD1A-B453-454F-8889-892A57E39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F8A7-250D-4B4B-999A-D7CC29AA9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E8CC-0793-43E3-B20A-9AB255F03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F34B2-3A1E-412B-ACBC-C199C52F8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04782-E225-4C90-B25D-DCC8E92E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033D-5033-4EEA-B49E-BAB2536A2637}" type="datetime1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D37DA6-0B62-44AF-A1A8-AEC7F9C96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9DFE0-5D76-4343-8888-E64C7C27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35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CA1B0-B7BE-4B8A-8078-DD5394876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A96EE-AFD6-4F25-A091-CA50D284C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2C83B-C661-4797-8896-381D9495D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3D90C-5299-4D74-9455-FADDD4B23D1C}" type="datetime1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F495B-3212-422D-9E0E-4A8630FC8A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Training Module 2.1 Physical Properties and Pressure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A9251-FC05-4797-981D-496E3E1F5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F762A-3563-4ECF-AE23-713B5A998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8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CB516F-A10A-42CB-BB88-23E41B7B6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Training Module 2.1 Physical Properties and Pressure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13D900-BEA7-4F91-B6E7-01FB8CE02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2209F3-BFDB-466C-842E-3B1EA1A97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09" y="777083"/>
            <a:ext cx="2128838" cy="7096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F58B25-85FC-44BF-AE2B-C1D5784FE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33" y="2538255"/>
            <a:ext cx="2964913" cy="11266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C15C69-7914-4553-A27F-AF84494502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033" y="4992156"/>
            <a:ext cx="2071741" cy="75236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420DA46-BE8A-4FA6-9BD7-10EC97520CAC}"/>
              </a:ext>
            </a:extLst>
          </p:cNvPr>
          <p:cNvCxnSpPr>
            <a:cxnSpLocks/>
          </p:cNvCxnSpPr>
          <p:nvPr/>
        </p:nvCxnSpPr>
        <p:spPr>
          <a:xfrm>
            <a:off x="4170185" y="447675"/>
            <a:ext cx="1" cy="5343576"/>
          </a:xfrm>
          <a:prstGeom prst="line">
            <a:avLst/>
          </a:prstGeom>
          <a:ln w="635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C5496C2-BEF2-4301-B122-7457332E2E7B}"/>
              </a:ext>
            </a:extLst>
          </p:cNvPr>
          <p:cNvSpPr txBox="1"/>
          <p:nvPr/>
        </p:nvSpPr>
        <p:spPr>
          <a:xfrm>
            <a:off x="4869531" y="1486696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+mj-lt"/>
                <a:ea typeface="+mj-ea"/>
                <a:cs typeface="+mj-cs"/>
              </a:rPr>
              <a:t>Commercial Buildings Energy Assessment Program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18012C-83B4-4378-B4BD-19E11FC6A904}"/>
              </a:ext>
            </a:extLst>
          </p:cNvPr>
          <p:cNvSpPr txBox="1"/>
          <p:nvPr/>
        </p:nvSpPr>
        <p:spPr>
          <a:xfrm>
            <a:off x="5035885" y="4842560"/>
            <a:ext cx="5620825" cy="10515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Training Module 2.1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Physical Properties and Pressure</a:t>
            </a:r>
          </a:p>
        </p:txBody>
      </p:sp>
    </p:spTree>
    <p:extLst>
      <p:ext uri="{BB962C8B-B14F-4D97-AF65-F5344CB8AC3E}">
        <p14:creationId xmlns:p14="http://schemas.microsoft.com/office/powerpoint/2010/main" val="317914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2.1 Physical Properties and Pressure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Physical Properties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1CC6D-98A3-41A0-8819-6C7C04F8D390}"/>
              </a:ext>
            </a:extLst>
          </p:cNvPr>
          <p:cNvSpPr txBox="1"/>
          <p:nvPr/>
        </p:nvSpPr>
        <p:spPr>
          <a:xfrm>
            <a:off x="1584459" y="1339448"/>
            <a:ext cx="90354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Mass : The mass of an object is the quantity of matter it contains.</a:t>
            </a:r>
          </a:p>
          <a:p>
            <a:r>
              <a:rPr lang="en-US" dirty="0"/>
              <a:t>		Units:       kg</a:t>
            </a:r>
          </a:p>
          <a:p>
            <a:r>
              <a:rPr lang="en-US" dirty="0"/>
              <a:t>			</a:t>
            </a:r>
            <a:r>
              <a:rPr lang="en-US" dirty="0" err="1"/>
              <a:t>lb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Force : The push or pull that one body exerts on another</a:t>
            </a:r>
          </a:p>
          <a:p>
            <a:r>
              <a:rPr lang="en-US" dirty="0"/>
              <a:t>		Units: 	N</a:t>
            </a:r>
          </a:p>
          <a:p>
            <a:r>
              <a:rPr lang="en-US" dirty="0"/>
              <a:t>			</a:t>
            </a:r>
            <a:r>
              <a:rPr lang="en-US" dirty="0" err="1"/>
              <a:t>lb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Weight</a:t>
            </a:r>
            <a:r>
              <a:rPr lang="en-US" dirty="0">
                <a:sym typeface="Wingdings" panose="05000000000000000000" pitchFamily="2" charset="2"/>
              </a:rPr>
              <a:t> : The force exerted on a body by the gravitational pull of the earth</a:t>
            </a:r>
          </a:p>
          <a:p>
            <a:r>
              <a:rPr lang="en-US" dirty="0">
                <a:sym typeface="Wingdings" panose="05000000000000000000" pitchFamily="2" charset="2"/>
              </a:rPr>
              <a:t>		Units: 	</a:t>
            </a:r>
            <a:r>
              <a:rPr lang="en-US" dirty="0" err="1">
                <a:sym typeface="Wingdings" panose="05000000000000000000" pitchFamily="2" charset="2"/>
              </a:rPr>
              <a:t>lb</a:t>
            </a:r>
            <a:r>
              <a:rPr lang="en-US" dirty="0">
                <a:sym typeface="Wingdings" panose="05000000000000000000" pitchFamily="2" charset="2"/>
              </a:rPr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Density : The mass per unit of volume</a:t>
            </a:r>
          </a:p>
          <a:p>
            <a:r>
              <a:rPr lang="en-US" dirty="0"/>
              <a:t>		Units:    	kg/l</a:t>
            </a:r>
          </a:p>
          <a:p>
            <a:r>
              <a:rPr lang="en-US" dirty="0"/>
              <a:t>			</a:t>
            </a:r>
            <a:r>
              <a:rPr lang="en-US" dirty="0" err="1"/>
              <a:t>lb</a:t>
            </a:r>
            <a:r>
              <a:rPr lang="en-US" dirty="0"/>
              <a:t>/ft^3</a:t>
            </a:r>
          </a:p>
          <a:p>
            <a:r>
              <a:rPr lang="en-US" dirty="0"/>
              <a:t>Specific volume: Volume per unit of mass</a:t>
            </a:r>
          </a:p>
          <a:p>
            <a:r>
              <a:rPr lang="en-US" dirty="0"/>
              <a:t>		Units: 	l/kg</a:t>
            </a:r>
          </a:p>
          <a:p>
            <a:r>
              <a:rPr lang="en-US" dirty="0"/>
              <a:t>			ft^3/</a:t>
            </a:r>
            <a:r>
              <a:rPr lang="en-US" dirty="0" err="1"/>
              <a:t>lb</a:t>
            </a:r>
            <a:endParaRPr lang="en-US" dirty="0"/>
          </a:p>
          <a:p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462681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2.1 Physical Properties and Pressure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Pressure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1CC6D-98A3-41A0-8819-6C7C04F8D390}"/>
              </a:ext>
            </a:extLst>
          </p:cNvPr>
          <p:cNvSpPr txBox="1"/>
          <p:nvPr/>
        </p:nvSpPr>
        <p:spPr>
          <a:xfrm>
            <a:off x="1584459" y="1339448"/>
            <a:ext cx="903543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= Force per unit of Area</a:t>
            </a:r>
          </a:p>
          <a:p>
            <a:endParaRPr lang="en-US" dirty="0"/>
          </a:p>
          <a:p>
            <a:r>
              <a:rPr lang="en-US" dirty="0"/>
              <a:t>Pascal = N/m^2</a:t>
            </a:r>
          </a:p>
          <a:p>
            <a:endParaRPr lang="en-US" dirty="0"/>
          </a:p>
          <a:p>
            <a:r>
              <a:rPr lang="en-US" dirty="0"/>
              <a:t>1 Bar = 100 kPa</a:t>
            </a:r>
          </a:p>
          <a:p>
            <a:r>
              <a:rPr lang="en-US" dirty="0"/>
              <a:t>		</a:t>
            </a:r>
          </a:p>
          <a:p>
            <a:endParaRPr lang="en-US" dirty="0"/>
          </a:p>
          <a:p>
            <a:r>
              <a:rPr lang="en-US" dirty="0"/>
              <a:t>P = F/A</a:t>
            </a:r>
          </a:p>
          <a:p>
            <a:r>
              <a:rPr lang="en-US" dirty="0"/>
              <a:t>P = </a:t>
            </a:r>
            <a:r>
              <a:rPr lang="en-US" dirty="0" err="1"/>
              <a:t>lb</a:t>
            </a:r>
            <a:r>
              <a:rPr lang="en-US" dirty="0"/>
              <a:t>/sq ft  (</a:t>
            </a:r>
            <a:r>
              <a:rPr lang="en-US" dirty="0" err="1"/>
              <a:t>psf</a:t>
            </a:r>
            <a:r>
              <a:rPr lang="en-US" dirty="0"/>
              <a:t>)</a:t>
            </a:r>
          </a:p>
          <a:p>
            <a:r>
              <a:rPr lang="en-US" dirty="0"/>
              <a:t>P = </a:t>
            </a:r>
            <a:r>
              <a:rPr lang="en-US" dirty="0" err="1"/>
              <a:t>lb</a:t>
            </a:r>
            <a:r>
              <a:rPr lang="en-US" dirty="0"/>
              <a:t>/sq in (psi)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Hg</a:t>
            </a:r>
          </a:p>
          <a:p>
            <a:r>
              <a:rPr lang="en-US" dirty="0"/>
              <a:t>Ft (w)</a:t>
            </a:r>
          </a:p>
          <a:p>
            <a:r>
              <a:rPr lang="en-US" dirty="0"/>
              <a:t>In. WC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1014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2.1 Physical Properties and Pressure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Absolute, Gage and Atmospheric Pressure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B26B2-7268-4E68-A37A-AEEC47CA3886}"/>
              </a:ext>
            </a:extLst>
          </p:cNvPr>
          <p:cNvCxnSpPr/>
          <p:nvPr/>
        </p:nvCxnSpPr>
        <p:spPr>
          <a:xfrm>
            <a:off x="2598626" y="3913973"/>
            <a:ext cx="654607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3BD56B-E110-4744-A2AD-6B8A6AD5C710}"/>
              </a:ext>
            </a:extLst>
          </p:cNvPr>
          <p:cNvSpPr txBox="1"/>
          <p:nvPr/>
        </p:nvSpPr>
        <p:spPr>
          <a:xfrm>
            <a:off x="9084389" y="4685758"/>
            <a:ext cx="1529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Zero Pressure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B703DCD-726A-493B-813A-A2196B8DEEE5}"/>
              </a:ext>
            </a:extLst>
          </p:cNvPr>
          <p:cNvCxnSpPr/>
          <p:nvPr/>
        </p:nvCxnSpPr>
        <p:spPr>
          <a:xfrm>
            <a:off x="2417036" y="4929499"/>
            <a:ext cx="65460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C03F206-043A-46EF-BF66-A6E94FC461A6}"/>
              </a:ext>
            </a:extLst>
          </p:cNvPr>
          <p:cNvCxnSpPr>
            <a:cxnSpLocks/>
          </p:cNvCxnSpPr>
          <p:nvPr/>
        </p:nvCxnSpPr>
        <p:spPr>
          <a:xfrm flipV="1">
            <a:off x="6016239" y="1749586"/>
            <a:ext cx="0" cy="31550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1B1745-7ABE-4A3A-A724-0A948BA6DA92}"/>
              </a:ext>
            </a:extLst>
          </p:cNvPr>
          <p:cNvSpPr txBox="1"/>
          <p:nvPr/>
        </p:nvSpPr>
        <p:spPr>
          <a:xfrm>
            <a:off x="8970235" y="3709884"/>
            <a:ext cx="228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“measured” Pressure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DE3D63-A8BD-449A-8828-B3F33F602D51}"/>
              </a:ext>
            </a:extLst>
          </p:cNvPr>
          <p:cNvSpPr txBox="1"/>
          <p:nvPr/>
        </p:nvSpPr>
        <p:spPr>
          <a:xfrm rot="16200000">
            <a:off x="6792732" y="3229213"/>
            <a:ext cx="105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 (atm)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90C80-BA80-4853-8DAC-579517AF6BE6}"/>
              </a:ext>
            </a:extLst>
          </p:cNvPr>
          <p:cNvSpPr txBox="1"/>
          <p:nvPr/>
        </p:nvSpPr>
        <p:spPr>
          <a:xfrm>
            <a:off x="762852" y="3627452"/>
            <a:ext cx="214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Pressure measured relative zero pressure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EDF80EE-ECD8-4353-8426-33D07530FE99}"/>
              </a:ext>
            </a:extLst>
          </p:cNvPr>
          <p:cNvCxnSpPr/>
          <p:nvPr/>
        </p:nvCxnSpPr>
        <p:spPr>
          <a:xfrm>
            <a:off x="2413517" y="2985331"/>
            <a:ext cx="654607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D498081-17CF-45D3-8605-1386CE79F1D6}"/>
              </a:ext>
            </a:extLst>
          </p:cNvPr>
          <p:cNvSpPr txBox="1"/>
          <p:nvPr/>
        </p:nvSpPr>
        <p:spPr>
          <a:xfrm>
            <a:off x="8990757" y="2756894"/>
            <a:ext cx="228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Atmosheric</a:t>
            </a:r>
            <a:r>
              <a:rPr lang="en-US" dirty="0"/>
              <a:t>  Pressure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83F347-4284-4851-B34B-36A931F35CCB}"/>
              </a:ext>
            </a:extLst>
          </p:cNvPr>
          <p:cNvCxnSpPr>
            <a:cxnSpLocks/>
          </p:cNvCxnSpPr>
          <p:nvPr/>
        </p:nvCxnSpPr>
        <p:spPr>
          <a:xfrm flipV="1">
            <a:off x="7595786" y="3005271"/>
            <a:ext cx="0" cy="19242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A941215-1457-42B7-BCC8-E10DB477A989}"/>
              </a:ext>
            </a:extLst>
          </p:cNvPr>
          <p:cNvSpPr txBox="1"/>
          <p:nvPr/>
        </p:nvSpPr>
        <p:spPr>
          <a:xfrm rot="16200000">
            <a:off x="5312389" y="3193784"/>
            <a:ext cx="9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 (abs)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37152B-E23C-42DF-9132-4E7578DA14D4}"/>
              </a:ext>
            </a:extLst>
          </p:cNvPr>
          <p:cNvSpPr txBox="1"/>
          <p:nvPr/>
        </p:nvSpPr>
        <p:spPr>
          <a:xfrm>
            <a:off x="8990757" y="1635513"/>
            <a:ext cx="228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“measured” Pressure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DFB3E4-7E0D-49FB-B88F-28BDF48BB0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494" y="2464526"/>
            <a:ext cx="365452" cy="491823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0A7A56A-F842-4992-BE45-0B16FC57BA1D}"/>
              </a:ext>
            </a:extLst>
          </p:cNvPr>
          <p:cNvCxnSpPr>
            <a:cxnSpLocks/>
          </p:cNvCxnSpPr>
          <p:nvPr/>
        </p:nvCxnSpPr>
        <p:spPr>
          <a:xfrm flipV="1">
            <a:off x="6835210" y="1820179"/>
            <a:ext cx="0" cy="118509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310E2F-D8C7-4AD7-AA82-94EDF3636BF6}"/>
              </a:ext>
            </a:extLst>
          </p:cNvPr>
          <p:cNvSpPr txBox="1"/>
          <p:nvPr/>
        </p:nvSpPr>
        <p:spPr>
          <a:xfrm rot="16200000">
            <a:off x="6008873" y="2091661"/>
            <a:ext cx="105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 (gage)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ED2216-A08F-4DDA-B452-3438FE943800}"/>
              </a:ext>
            </a:extLst>
          </p:cNvPr>
          <p:cNvSpPr txBox="1"/>
          <p:nvPr/>
        </p:nvSpPr>
        <p:spPr>
          <a:xfrm>
            <a:off x="1967578" y="2036370"/>
            <a:ext cx="323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P(abs) = P(atm ) + P(gage)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B1B3F0B-654D-4962-A291-063FA3086259}"/>
              </a:ext>
            </a:extLst>
          </p:cNvPr>
          <p:cNvCxnSpPr/>
          <p:nvPr/>
        </p:nvCxnSpPr>
        <p:spPr>
          <a:xfrm>
            <a:off x="2598626" y="1820179"/>
            <a:ext cx="654607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4C02EF-89B3-43B1-875A-66B3199C35F1}"/>
              </a:ext>
            </a:extLst>
          </p:cNvPr>
          <p:cNvCxnSpPr/>
          <p:nvPr/>
        </p:nvCxnSpPr>
        <p:spPr>
          <a:xfrm>
            <a:off x="2444679" y="3436046"/>
            <a:ext cx="6546078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0350F15-86DD-4EC0-9BA4-22659E358513}"/>
              </a:ext>
            </a:extLst>
          </p:cNvPr>
          <p:cNvSpPr txBox="1"/>
          <p:nvPr/>
        </p:nvSpPr>
        <p:spPr>
          <a:xfrm>
            <a:off x="3900043" y="3026023"/>
            <a:ext cx="9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 (vav)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4E53A674-93F7-4248-9D62-C2907F2673DD}"/>
              </a:ext>
            </a:extLst>
          </p:cNvPr>
          <p:cNvCxnSpPr/>
          <p:nvPr/>
        </p:nvCxnSpPr>
        <p:spPr>
          <a:xfrm>
            <a:off x="4725824" y="2985331"/>
            <a:ext cx="0" cy="450715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0432D0C3-B28E-404E-82EB-5DC7D99B30A8}"/>
              </a:ext>
            </a:extLst>
          </p:cNvPr>
          <p:cNvSpPr txBox="1"/>
          <p:nvPr/>
        </p:nvSpPr>
        <p:spPr>
          <a:xfrm rot="16200000">
            <a:off x="3029238" y="3781980"/>
            <a:ext cx="91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  (abs)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60EE4F2-0818-42EB-9994-4B60350009A9}"/>
              </a:ext>
            </a:extLst>
          </p:cNvPr>
          <p:cNvCxnSpPr>
            <a:cxnSpLocks/>
          </p:cNvCxnSpPr>
          <p:nvPr/>
        </p:nvCxnSpPr>
        <p:spPr>
          <a:xfrm flipV="1">
            <a:off x="3733088" y="3436046"/>
            <a:ext cx="0" cy="144429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BAB6D3B-AF4E-4B77-9D8F-8BE7AC7CE480}"/>
              </a:ext>
            </a:extLst>
          </p:cNvPr>
          <p:cNvSpPr txBox="1"/>
          <p:nvPr/>
        </p:nvSpPr>
        <p:spPr>
          <a:xfrm>
            <a:off x="2859189" y="4931343"/>
            <a:ext cx="3236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P(abs) = P(atm ) - P(vav)</a:t>
            </a:r>
          </a:p>
        </p:txBody>
      </p:sp>
    </p:spTree>
    <p:extLst>
      <p:ext uri="{BB962C8B-B14F-4D97-AF65-F5344CB8AC3E}">
        <p14:creationId xmlns:p14="http://schemas.microsoft.com/office/powerpoint/2010/main" val="4078688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2.1 Physical Properties and Pressure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Pressure and a Column of Liquid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4890FAE-8D6E-4D71-90A7-A4F0F7A8282E}"/>
              </a:ext>
            </a:extLst>
          </p:cNvPr>
          <p:cNvSpPr/>
          <p:nvPr/>
        </p:nvSpPr>
        <p:spPr>
          <a:xfrm>
            <a:off x="2529555" y="1683521"/>
            <a:ext cx="581114" cy="30593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494B5B-1036-4982-8448-DFF97131DC8D}"/>
              </a:ext>
            </a:extLst>
          </p:cNvPr>
          <p:cNvSpPr/>
          <p:nvPr/>
        </p:nvSpPr>
        <p:spPr>
          <a:xfrm>
            <a:off x="2529555" y="2956845"/>
            <a:ext cx="581114" cy="1786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9A6EAE7-A1DB-4959-B5AA-D62B7B62E6DB}"/>
              </a:ext>
            </a:extLst>
          </p:cNvPr>
          <p:cNvCxnSpPr>
            <a:cxnSpLocks/>
          </p:cNvCxnSpPr>
          <p:nvPr/>
        </p:nvCxnSpPr>
        <p:spPr>
          <a:xfrm flipH="1">
            <a:off x="3238856" y="2973937"/>
            <a:ext cx="914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CA92BF4-4022-42FA-ACB4-533FD8AB4DFC}"/>
              </a:ext>
            </a:extLst>
          </p:cNvPr>
          <p:cNvSpPr txBox="1"/>
          <p:nvPr/>
        </p:nvSpPr>
        <p:spPr>
          <a:xfrm>
            <a:off x="4315626" y="1922804"/>
            <a:ext cx="3909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Density of the fluid (more dense = greater pressure)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Height of the column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710426-4680-4D20-B8EA-0C6A84827F17}"/>
              </a:ext>
            </a:extLst>
          </p:cNvPr>
          <p:cNvSpPr txBox="1"/>
          <p:nvPr/>
        </p:nvSpPr>
        <p:spPr>
          <a:xfrm>
            <a:off x="4469450" y="3768695"/>
            <a:ext cx="4213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= Density x Height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4D8FD6-229C-4AAE-B1A3-BCA6316C1A7C}"/>
              </a:ext>
            </a:extLst>
          </p:cNvPr>
          <p:cNvSpPr txBox="1"/>
          <p:nvPr/>
        </p:nvSpPr>
        <p:spPr>
          <a:xfrm>
            <a:off x="3683237" y="4418176"/>
            <a:ext cx="52214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   </a:t>
            </a:r>
            <a:r>
              <a:rPr lang="en-US" dirty="0" err="1"/>
              <a:t>lb</a:t>
            </a:r>
            <a:r>
              <a:rPr lang="en-US" dirty="0"/>
              <a:t>/ft^3</a:t>
            </a:r>
          </a:p>
          <a:p>
            <a:r>
              <a:rPr lang="en-US" dirty="0"/>
              <a:t>Height      ft</a:t>
            </a:r>
          </a:p>
          <a:p>
            <a:endParaRPr lang="en-US" dirty="0"/>
          </a:p>
          <a:p>
            <a:r>
              <a:rPr lang="en-US" dirty="0"/>
              <a:t>Then          </a:t>
            </a:r>
            <a:r>
              <a:rPr lang="en-US" dirty="0" err="1"/>
              <a:t>lb</a:t>
            </a:r>
            <a:r>
              <a:rPr lang="en-US" dirty="0"/>
              <a:t>/ft^3   x  ft   =  </a:t>
            </a:r>
            <a:r>
              <a:rPr lang="en-US" dirty="0" err="1"/>
              <a:t>lb</a:t>
            </a:r>
            <a:r>
              <a:rPr lang="en-US" dirty="0"/>
              <a:t>/ft^2 (or </a:t>
            </a:r>
            <a:r>
              <a:rPr lang="en-US" dirty="0" err="1"/>
              <a:t>psf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We could also convert this to </a:t>
            </a:r>
            <a:r>
              <a:rPr lang="en-US" dirty="0" err="1"/>
              <a:t>lb</a:t>
            </a:r>
            <a:r>
              <a:rPr lang="en-US" dirty="0"/>
              <a:t>/sq inch or psi using simple conversion factors.</a:t>
            </a:r>
          </a:p>
        </p:txBody>
      </p:sp>
    </p:spTree>
    <p:extLst>
      <p:ext uri="{BB962C8B-B14F-4D97-AF65-F5344CB8AC3E}">
        <p14:creationId xmlns:p14="http://schemas.microsoft.com/office/powerpoint/2010/main" val="89794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2.1 Physical Properties and Pressure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“Head” Pressure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1CC6D-98A3-41A0-8819-6C7C04F8D390}"/>
              </a:ext>
            </a:extLst>
          </p:cNvPr>
          <p:cNvSpPr txBox="1"/>
          <p:nvPr/>
        </p:nvSpPr>
        <p:spPr>
          <a:xfrm>
            <a:off x="1584459" y="1339448"/>
            <a:ext cx="903543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term “head” pressure is used in plumbing and hydronic systems where the fluid measured is water.</a:t>
            </a:r>
          </a:p>
          <a:p>
            <a:endParaRPr lang="en-US" dirty="0"/>
          </a:p>
          <a:p>
            <a:r>
              <a:rPr lang="en-US" dirty="0"/>
              <a:t> 1 psi  =  1 </a:t>
            </a:r>
            <a:r>
              <a:rPr lang="en-US" dirty="0" err="1"/>
              <a:t>lb</a:t>
            </a:r>
            <a:r>
              <a:rPr lang="en-US" dirty="0"/>
              <a:t>/sq inch</a:t>
            </a:r>
          </a:p>
          <a:p>
            <a:endParaRPr lang="en-US" dirty="0"/>
          </a:p>
          <a:p>
            <a:r>
              <a:rPr lang="en-US" dirty="0"/>
              <a:t>P = density x height</a:t>
            </a:r>
          </a:p>
          <a:p>
            <a:endParaRPr lang="en-US" dirty="0"/>
          </a:p>
          <a:p>
            <a:r>
              <a:rPr lang="en-US" dirty="0"/>
              <a:t>P = 1 </a:t>
            </a:r>
            <a:r>
              <a:rPr lang="en-US" dirty="0" err="1"/>
              <a:t>lb</a:t>
            </a:r>
            <a:r>
              <a:rPr lang="en-US" dirty="0"/>
              <a:t>/sq inch or 144 </a:t>
            </a:r>
            <a:r>
              <a:rPr lang="en-US" dirty="0" err="1"/>
              <a:t>lb</a:t>
            </a:r>
            <a:r>
              <a:rPr lang="en-US" dirty="0"/>
              <a:t>/ft^3 </a:t>
            </a:r>
          </a:p>
          <a:p>
            <a:endParaRPr lang="en-US" dirty="0"/>
          </a:p>
          <a:p>
            <a:r>
              <a:rPr lang="en-US" dirty="0"/>
              <a:t>Density = 62.4 </a:t>
            </a:r>
            <a:r>
              <a:rPr lang="en-US" dirty="0" err="1"/>
              <a:t>lb</a:t>
            </a:r>
            <a:r>
              <a:rPr lang="en-US" dirty="0"/>
              <a:t>/ft^3</a:t>
            </a:r>
          </a:p>
          <a:p>
            <a:endParaRPr lang="en-US" dirty="0"/>
          </a:p>
          <a:p>
            <a:r>
              <a:rPr lang="en-US" dirty="0"/>
              <a:t>Pressure = Density x Height   can be written as   Height = Pressure/Density</a:t>
            </a:r>
          </a:p>
          <a:p>
            <a:endParaRPr lang="en-US" dirty="0"/>
          </a:p>
          <a:p>
            <a:r>
              <a:rPr lang="en-US" dirty="0"/>
              <a:t>Substituting numbers and units:</a:t>
            </a:r>
          </a:p>
          <a:p>
            <a:endParaRPr lang="en-US" dirty="0"/>
          </a:p>
          <a:p>
            <a:r>
              <a:rPr lang="en-US" dirty="0"/>
              <a:t>Height(ft)  = 144 </a:t>
            </a:r>
            <a:r>
              <a:rPr lang="en-US" dirty="0" err="1"/>
              <a:t>lb</a:t>
            </a:r>
            <a:r>
              <a:rPr lang="en-US" dirty="0"/>
              <a:t>/ft^2</a:t>
            </a:r>
          </a:p>
          <a:p>
            <a:r>
              <a:rPr lang="en-US" dirty="0"/>
              <a:t>                       62.4 </a:t>
            </a:r>
            <a:r>
              <a:rPr lang="en-US" dirty="0" err="1"/>
              <a:t>lb</a:t>
            </a:r>
            <a:r>
              <a:rPr lang="en-US" dirty="0"/>
              <a:t>/ft^3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6618CA-67AD-4FC9-8608-20EAB177E860}"/>
              </a:ext>
            </a:extLst>
          </p:cNvPr>
          <p:cNvCxnSpPr/>
          <p:nvPr/>
        </p:nvCxnSpPr>
        <p:spPr>
          <a:xfrm>
            <a:off x="2828658" y="5768411"/>
            <a:ext cx="124768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B88538-9C2D-4525-82E2-8D933599B6C9}"/>
              </a:ext>
            </a:extLst>
          </p:cNvPr>
          <p:cNvSpPr txBox="1"/>
          <p:nvPr/>
        </p:nvSpPr>
        <p:spPr>
          <a:xfrm>
            <a:off x="6096000" y="5508383"/>
            <a:ext cx="232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psi = 2.3 ft (water)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3D46C5-A668-4F54-8ECC-2015B0561A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7947" y="3082049"/>
            <a:ext cx="64389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01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05D028-E036-4901-AA50-C645D9F96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74" y="6176237"/>
            <a:ext cx="1659444" cy="630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CA19EC-2FE3-4EFE-A4CD-8B827948AC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9238" y="498621"/>
            <a:ext cx="1827153" cy="66354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CAAF1-F99A-48A3-A998-09F6841A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51618" y="6356350"/>
            <a:ext cx="7981427" cy="365125"/>
          </a:xfrm>
        </p:spPr>
        <p:txBody>
          <a:bodyPr/>
          <a:lstStyle/>
          <a:p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Training Module 2.1 Physical Properties and Pressure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BA7F1-DB9C-46C2-A27C-5BEAEB0E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F762A-3563-4ECF-AE23-713B5A998837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C2CB1EE-A58E-4C9D-9B13-967E5B90D88F}"/>
              </a:ext>
            </a:extLst>
          </p:cNvPr>
          <p:cNvSpPr txBox="1">
            <a:spLocks noChangeArrowheads="1"/>
          </p:cNvSpPr>
          <p:nvPr/>
        </p:nvSpPr>
        <p:spPr>
          <a:xfrm>
            <a:off x="1595534" y="343016"/>
            <a:ext cx="6629400" cy="819150"/>
          </a:xfrm>
          <a:prstGeom prst="rect">
            <a:avLst/>
          </a:prstGeom>
        </p:spPr>
        <p:txBody>
          <a:bodyPr vert="horz" lIns="90488" tIns="44450" rIns="90488" bIns="4445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Example Problems</a:t>
            </a:r>
            <a:endParaRPr lang="en-US" sz="3600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0F3429-4A5D-4C78-B8B7-06177C399BF9}"/>
              </a:ext>
            </a:extLst>
          </p:cNvPr>
          <p:cNvCxnSpPr>
            <a:cxnSpLocks/>
          </p:cNvCxnSpPr>
          <p:nvPr/>
        </p:nvCxnSpPr>
        <p:spPr>
          <a:xfrm>
            <a:off x="1595534" y="1267508"/>
            <a:ext cx="10080857" cy="0"/>
          </a:xfrm>
          <a:prstGeom prst="line">
            <a:avLst/>
          </a:prstGeom>
          <a:ln w="825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BF749F6-260C-48ED-BE80-39B57B403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446" y="6091611"/>
            <a:ext cx="1557321" cy="7152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D1CC6D-98A3-41A0-8819-6C7C04F8D390}"/>
              </a:ext>
            </a:extLst>
          </p:cNvPr>
          <p:cNvSpPr txBox="1"/>
          <p:nvPr/>
        </p:nvSpPr>
        <p:spPr>
          <a:xfrm>
            <a:off x="1584459" y="1339448"/>
            <a:ext cx="903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E448D3-BC6C-4FC9-948E-920F56A38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2107" y="1496109"/>
            <a:ext cx="4204327" cy="40224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16B1E9-F6C6-46D8-9B4D-212EFDC66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492" y="1494562"/>
            <a:ext cx="5524500" cy="2847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537A4C-2E3B-4581-BF6D-CDA9DEC07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9835" y="4257192"/>
            <a:ext cx="3385661" cy="2032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28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493</Words>
  <Application>Microsoft Office PowerPoint</Application>
  <PresentationFormat>Widescreen</PresentationFormat>
  <Paragraphs>102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Marinello</dc:creator>
  <cp:lastModifiedBy>Suzanne Marinello</cp:lastModifiedBy>
  <cp:revision>5</cp:revision>
  <dcterms:created xsi:type="dcterms:W3CDTF">2021-10-15T13:13:21Z</dcterms:created>
  <dcterms:modified xsi:type="dcterms:W3CDTF">2021-12-05T20:58:06Z</dcterms:modified>
</cp:coreProperties>
</file>