
<file path=[Content_Types].xml><?xml version="1.0" encoding="utf-8"?>
<Types xmlns="http://schemas.openxmlformats.org/package/2006/content-types">
  <Default Extension="emf" ContentType="image/x-emf"/>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59" r:id="rId4"/>
    <p:sldId id="260" r:id="rId5"/>
    <p:sldId id="261" r:id="rId6"/>
    <p:sldId id="262" r:id="rId7"/>
    <p:sldId id="263" r:id="rId8"/>
    <p:sldId id="268" r:id="rId9"/>
    <p:sldId id="265" r:id="rId10"/>
    <p:sldId id="269" r:id="rId11"/>
    <p:sldId id="271" r:id="rId12"/>
    <p:sldId id="273" r:id="rId13"/>
    <p:sldId id="275" r:id="rId14"/>
    <p:sldId id="279" r:id="rId15"/>
    <p:sldId id="280" r:id="rId16"/>
    <p:sldId id="281"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2" d="100"/>
          <a:sy n="102" d="100"/>
        </p:scale>
        <p:origin x="264"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A55A1474-04E2-4693-B371-4C9FDC4775FE}" type="slidenum">
              <a:rPr lang="en-US" altLang="en-US"/>
              <a:pPr/>
              <a:t>‹#›</a:t>
            </a:fld>
            <a:endParaRPr lang="en-US" altLang="en-US"/>
          </a:p>
        </p:txBody>
      </p:sp>
    </p:spTree>
    <p:extLst>
      <p:ext uri="{BB962C8B-B14F-4D97-AF65-F5344CB8AC3E}">
        <p14:creationId xmlns:p14="http://schemas.microsoft.com/office/powerpoint/2010/main" val="2015968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7B84A9A2-12DB-4394-848A-A24A8667C7EB}" type="slidenum">
              <a:rPr lang="en-US" altLang="en-US"/>
              <a:pPr/>
              <a:t>‹#›</a:t>
            </a:fld>
            <a:endParaRPr lang="en-US" altLang="en-US"/>
          </a:p>
        </p:txBody>
      </p:sp>
    </p:spTree>
    <p:extLst>
      <p:ext uri="{BB962C8B-B14F-4D97-AF65-F5344CB8AC3E}">
        <p14:creationId xmlns:p14="http://schemas.microsoft.com/office/powerpoint/2010/main" val="20748885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CB5AD718-72CA-4727-B4AB-86CFEFBF2ECF}" type="slidenum">
              <a:rPr lang="en-US" altLang="en-US"/>
              <a:pPr/>
              <a:t>‹#›</a:t>
            </a:fld>
            <a:endParaRPr lang="en-US" altLang="en-US"/>
          </a:p>
        </p:txBody>
      </p:sp>
    </p:spTree>
    <p:extLst>
      <p:ext uri="{BB962C8B-B14F-4D97-AF65-F5344CB8AC3E}">
        <p14:creationId xmlns:p14="http://schemas.microsoft.com/office/powerpoint/2010/main" val="27296936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Rectangle 1"/>
          <p:cNvSpPr>
            <a:spLocks noChangeArrowheads="1"/>
          </p:cNvSpPr>
          <p:nvPr/>
        </p:nvSpPr>
        <p:spPr bwMode="auto">
          <a:xfrm>
            <a:off x="3175" y="0"/>
            <a:ext cx="9140825" cy="1600200"/>
          </a:xfrm>
          <a:prstGeom prst="rect">
            <a:avLst/>
          </a:prstGeom>
          <a:solidFill>
            <a:srgbClr val="0080A2"/>
          </a:solidFill>
          <a:ln w="9525">
            <a:solidFill>
              <a:srgbClr val="214C90"/>
            </a:solidFill>
            <a:miter lim="800000"/>
            <a:headEnd/>
            <a:tailEnd/>
          </a:ln>
          <a:effectLst/>
        </p:spPr>
        <p:txBody>
          <a:bodyPr anchor="ctr" anchorCtr="1"/>
          <a:lstStyle>
            <a:lvl1pPr>
              <a:defRPr sz="2400">
                <a:solidFill>
                  <a:schemeClr val="tx1"/>
                </a:solidFill>
                <a:latin typeface="Arial" charset="0"/>
                <a:ea typeface="MS PGothic" charset="-128"/>
              </a:defRPr>
            </a:lvl1pPr>
            <a:lvl2pPr marL="37931725" indent="-37474525">
              <a:defRPr sz="2400">
                <a:solidFill>
                  <a:schemeClr val="tx1"/>
                </a:solidFill>
                <a:latin typeface="Arial" charset="0"/>
                <a:ea typeface="MS PGothic" charset="-128"/>
              </a:defRPr>
            </a:lvl2pPr>
            <a:lvl3pPr>
              <a:defRPr sz="2400">
                <a:solidFill>
                  <a:schemeClr val="tx1"/>
                </a:solidFill>
                <a:latin typeface="Arial" charset="0"/>
                <a:ea typeface="MS PGothic" charset="-128"/>
              </a:defRPr>
            </a:lvl3pPr>
            <a:lvl4pPr>
              <a:defRPr sz="2400">
                <a:solidFill>
                  <a:schemeClr val="tx1"/>
                </a:solidFill>
                <a:latin typeface="Arial" charset="0"/>
                <a:ea typeface="MS PGothic" charset="-128"/>
              </a:defRPr>
            </a:lvl4pPr>
            <a:lvl5pPr>
              <a:defRPr sz="2400">
                <a:solidFill>
                  <a:schemeClr val="tx1"/>
                </a:solidFill>
                <a:latin typeface="Arial" charset="0"/>
                <a:ea typeface="MS PGothic" charset="-128"/>
              </a:defRPr>
            </a:lvl5pPr>
            <a:lvl6pPr marL="457200" eaLnBrk="0" fontAlgn="base" hangingPunct="0">
              <a:spcBef>
                <a:spcPct val="0"/>
              </a:spcBef>
              <a:spcAft>
                <a:spcPct val="0"/>
              </a:spcAft>
              <a:defRPr sz="2400">
                <a:solidFill>
                  <a:schemeClr val="tx1"/>
                </a:solidFill>
                <a:latin typeface="Arial" charset="0"/>
                <a:ea typeface="MS PGothic" charset="-128"/>
              </a:defRPr>
            </a:lvl6pPr>
            <a:lvl7pPr marL="914400" eaLnBrk="0" fontAlgn="base" hangingPunct="0">
              <a:spcBef>
                <a:spcPct val="0"/>
              </a:spcBef>
              <a:spcAft>
                <a:spcPct val="0"/>
              </a:spcAft>
              <a:defRPr sz="2400">
                <a:solidFill>
                  <a:schemeClr val="tx1"/>
                </a:solidFill>
                <a:latin typeface="Arial" charset="0"/>
                <a:ea typeface="MS PGothic" charset="-128"/>
              </a:defRPr>
            </a:lvl7pPr>
            <a:lvl8pPr marL="1371600" eaLnBrk="0" fontAlgn="base" hangingPunct="0">
              <a:spcBef>
                <a:spcPct val="0"/>
              </a:spcBef>
              <a:spcAft>
                <a:spcPct val="0"/>
              </a:spcAft>
              <a:defRPr sz="2400">
                <a:solidFill>
                  <a:schemeClr val="tx1"/>
                </a:solidFill>
                <a:latin typeface="Arial" charset="0"/>
                <a:ea typeface="MS PGothic" charset="-128"/>
              </a:defRPr>
            </a:lvl8pPr>
            <a:lvl9pPr marL="1828800" eaLnBrk="0" fontAlgn="base" hangingPunct="0">
              <a:spcBef>
                <a:spcPct val="0"/>
              </a:spcBef>
              <a:spcAft>
                <a:spcPct val="0"/>
              </a:spcAft>
              <a:defRPr sz="2400">
                <a:solidFill>
                  <a:schemeClr val="tx1"/>
                </a:solidFill>
                <a:latin typeface="Arial" charset="0"/>
                <a:ea typeface="MS PGothic" charset="-128"/>
              </a:defRPr>
            </a:lvl9pPr>
          </a:lstStyle>
          <a:p>
            <a:pPr algn="ctr">
              <a:lnSpc>
                <a:spcPct val="90000"/>
              </a:lnSpc>
              <a:spcAft>
                <a:spcPts val="125"/>
              </a:spcAft>
              <a:defRPr/>
            </a:pPr>
            <a:r>
              <a:rPr lang="en-US" altLang="en-US" sz="4400" smtClean="0">
                <a:solidFill>
                  <a:schemeClr val="bg1"/>
                </a:solidFill>
                <a:latin typeface="Verdana" charset="0"/>
              </a:rPr>
              <a:t>Criminalistics: An Introduction to Forensic Science</a:t>
            </a:r>
            <a:endParaRPr lang="en-US" altLang="en-US" sz="1600" smtClean="0">
              <a:solidFill>
                <a:schemeClr val="bg1"/>
              </a:solidFill>
              <a:latin typeface="Verdana" charset="0"/>
            </a:endParaRPr>
          </a:p>
        </p:txBody>
      </p:sp>
      <p:sp>
        <p:nvSpPr>
          <p:cNvPr id="3" name="Text Box 14"/>
          <p:cNvSpPr txBox="1">
            <a:spLocks noChangeArrowheads="1"/>
          </p:cNvSpPr>
          <p:nvPr/>
        </p:nvSpPr>
        <p:spPr bwMode="auto">
          <a:xfrm>
            <a:off x="5038725" y="2971800"/>
            <a:ext cx="1790700" cy="461963"/>
          </a:xfrm>
          <a:prstGeom prst="rect">
            <a:avLst/>
          </a:prstGeom>
          <a:noFill/>
          <a:ln>
            <a:noFill/>
          </a:ln>
          <a:extLst/>
        </p:spPr>
        <p:txBody>
          <a:bodyPr wrap="none">
            <a:spAutoFit/>
          </a:bodyPr>
          <a:lstStyle>
            <a:lvl1pPr>
              <a:defRPr sz="2400">
                <a:solidFill>
                  <a:schemeClr val="tx1"/>
                </a:solidFill>
                <a:latin typeface="Arial" charset="0"/>
                <a:ea typeface="MS PGothic" charset="-128"/>
              </a:defRPr>
            </a:lvl1pPr>
            <a:lvl2pPr marL="37931725" indent="-37474525">
              <a:defRPr sz="2400">
                <a:solidFill>
                  <a:schemeClr val="tx1"/>
                </a:solidFill>
                <a:latin typeface="Arial" charset="0"/>
                <a:ea typeface="MS PGothic" charset="-128"/>
              </a:defRPr>
            </a:lvl2pPr>
            <a:lvl3pPr>
              <a:defRPr sz="2400">
                <a:solidFill>
                  <a:schemeClr val="tx1"/>
                </a:solidFill>
                <a:latin typeface="Arial" charset="0"/>
                <a:ea typeface="MS PGothic" charset="-128"/>
              </a:defRPr>
            </a:lvl3pPr>
            <a:lvl4pPr>
              <a:defRPr sz="2400">
                <a:solidFill>
                  <a:schemeClr val="tx1"/>
                </a:solidFill>
                <a:latin typeface="Arial" charset="0"/>
                <a:ea typeface="MS PGothic" charset="-128"/>
              </a:defRPr>
            </a:lvl4pPr>
            <a:lvl5pPr>
              <a:defRPr sz="2400">
                <a:solidFill>
                  <a:schemeClr val="tx1"/>
                </a:solidFill>
                <a:latin typeface="Arial" charset="0"/>
                <a:ea typeface="MS PGothic" charset="-128"/>
              </a:defRPr>
            </a:lvl5pPr>
            <a:lvl6pPr marL="457200" eaLnBrk="0" fontAlgn="base" hangingPunct="0">
              <a:spcBef>
                <a:spcPct val="0"/>
              </a:spcBef>
              <a:spcAft>
                <a:spcPct val="0"/>
              </a:spcAft>
              <a:defRPr sz="2400">
                <a:solidFill>
                  <a:schemeClr val="tx1"/>
                </a:solidFill>
                <a:latin typeface="Arial" charset="0"/>
                <a:ea typeface="MS PGothic" charset="-128"/>
              </a:defRPr>
            </a:lvl6pPr>
            <a:lvl7pPr marL="914400" eaLnBrk="0" fontAlgn="base" hangingPunct="0">
              <a:spcBef>
                <a:spcPct val="0"/>
              </a:spcBef>
              <a:spcAft>
                <a:spcPct val="0"/>
              </a:spcAft>
              <a:defRPr sz="2400">
                <a:solidFill>
                  <a:schemeClr val="tx1"/>
                </a:solidFill>
                <a:latin typeface="Arial" charset="0"/>
                <a:ea typeface="MS PGothic" charset="-128"/>
              </a:defRPr>
            </a:lvl7pPr>
            <a:lvl8pPr marL="1371600" eaLnBrk="0" fontAlgn="base" hangingPunct="0">
              <a:spcBef>
                <a:spcPct val="0"/>
              </a:spcBef>
              <a:spcAft>
                <a:spcPct val="0"/>
              </a:spcAft>
              <a:defRPr sz="2400">
                <a:solidFill>
                  <a:schemeClr val="tx1"/>
                </a:solidFill>
                <a:latin typeface="Arial" charset="0"/>
                <a:ea typeface="MS PGothic" charset="-128"/>
              </a:defRPr>
            </a:lvl8pPr>
            <a:lvl9pPr marL="1828800" eaLnBrk="0" fontAlgn="base" hangingPunct="0">
              <a:spcBef>
                <a:spcPct val="0"/>
              </a:spcBef>
              <a:spcAft>
                <a:spcPct val="0"/>
              </a:spcAft>
              <a:defRPr sz="2400">
                <a:solidFill>
                  <a:schemeClr val="tx1"/>
                </a:solidFill>
                <a:latin typeface="Arial" charset="0"/>
                <a:ea typeface="MS PGothic" charset="-128"/>
              </a:defRPr>
            </a:lvl9pPr>
          </a:lstStyle>
          <a:p>
            <a:pPr eaLnBrk="1" hangingPunct="1">
              <a:defRPr/>
            </a:pPr>
            <a:r>
              <a:rPr lang="en-US" altLang="en-US" b="1" smtClean="0">
                <a:solidFill>
                  <a:srgbClr val="000000"/>
                </a:solidFill>
                <a:latin typeface="Verdana" charset="0"/>
              </a:rPr>
              <a:t>CHAPTER</a:t>
            </a:r>
            <a:endParaRPr lang="en-US" altLang="en-US" sz="1800" smtClean="0">
              <a:solidFill>
                <a:srgbClr val="000000"/>
              </a:solidFill>
              <a:latin typeface="Verdana" charset="0"/>
            </a:endParaRPr>
          </a:p>
        </p:txBody>
      </p:sp>
      <p:sp>
        <p:nvSpPr>
          <p:cNvPr id="4" name="Rectangle 17"/>
          <p:cNvSpPr>
            <a:spLocks noChangeArrowheads="1"/>
          </p:cNvSpPr>
          <p:nvPr userDrawn="1"/>
        </p:nvSpPr>
        <p:spPr bwMode="auto">
          <a:xfrm>
            <a:off x="2819400" y="1295400"/>
            <a:ext cx="3429000" cy="228600"/>
          </a:xfrm>
          <a:prstGeom prst="rect">
            <a:avLst/>
          </a:prstGeom>
          <a:noFill/>
          <a:ln>
            <a:noFill/>
          </a:ln>
          <a:extLst/>
        </p:spPr>
        <p:txBody>
          <a:bodyPr/>
          <a:lstStyle>
            <a:lvl1pPr>
              <a:defRPr sz="2400">
                <a:solidFill>
                  <a:schemeClr val="tx1"/>
                </a:solidFill>
                <a:latin typeface="Arial" charset="0"/>
                <a:ea typeface="MS PGothic" charset="-128"/>
              </a:defRPr>
            </a:lvl1pPr>
            <a:lvl2pPr marL="37931725" indent="-37474525">
              <a:defRPr sz="2400">
                <a:solidFill>
                  <a:schemeClr val="tx1"/>
                </a:solidFill>
                <a:latin typeface="Arial" charset="0"/>
                <a:ea typeface="MS PGothic" charset="-128"/>
              </a:defRPr>
            </a:lvl2pPr>
            <a:lvl3pPr>
              <a:defRPr sz="2400">
                <a:solidFill>
                  <a:schemeClr val="tx1"/>
                </a:solidFill>
                <a:latin typeface="Arial" charset="0"/>
                <a:ea typeface="MS PGothic" charset="-128"/>
              </a:defRPr>
            </a:lvl3pPr>
            <a:lvl4pPr>
              <a:defRPr sz="2400">
                <a:solidFill>
                  <a:schemeClr val="tx1"/>
                </a:solidFill>
                <a:latin typeface="Arial" charset="0"/>
                <a:ea typeface="MS PGothic" charset="-128"/>
              </a:defRPr>
            </a:lvl4pPr>
            <a:lvl5pPr>
              <a:defRPr sz="2400">
                <a:solidFill>
                  <a:schemeClr val="tx1"/>
                </a:solidFill>
                <a:latin typeface="Arial" charset="0"/>
                <a:ea typeface="MS PGothic" charset="-128"/>
              </a:defRPr>
            </a:lvl5pPr>
            <a:lvl6pPr marL="457200" eaLnBrk="0" fontAlgn="base" hangingPunct="0">
              <a:spcBef>
                <a:spcPct val="0"/>
              </a:spcBef>
              <a:spcAft>
                <a:spcPct val="0"/>
              </a:spcAft>
              <a:defRPr sz="2400">
                <a:solidFill>
                  <a:schemeClr val="tx1"/>
                </a:solidFill>
                <a:latin typeface="Arial" charset="0"/>
                <a:ea typeface="MS PGothic" charset="-128"/>
              </a:defRPr>
            </a:lvl6pPr>
            <a:lvl7pPr marL="914400" eaLnBrk="0" fontAlgn="base" hangingPunct="0">
              <a:spcBef>
                <a:spcPct val="0"/>
              </a:spcBef>
              <a:spcAft>
                <a:spcPct val="0"/>
              </a:spcAft>
              <a:defRPr sz="2400">
                <a:solidFill>
                  <a:schemeClr val="tx1"/>
                </a:solidFill>
                <a:latin typeface="Arial" charset="0"/>
                <a:ea typeface="MS PGothic" charset="-128"/>
              </a:defRPr>
            </a:lvl7pPr>
            <a:lvl8pPr marL="1371600" eaLnBrk="0" fontAlgn="base" hangingPunct="0">
              <a:spcBef>
                <a:spcPct val="0"/>
              </a:spcBef>
              <a:spcAft>
                <a:spcPct val="0"/>
              </a:spcAft>
              <a:defRPr sz="2400">
                <a:solidFill>
                  <a:schemeClr val="tx1"/>
                </a:solidFill>
                <a:latin typeface="Arial" charset="0"/>
                <a:ea typeface="MS PGothic" charset="-128"/>
              </a:defRPr>
            </a:lvl8pPr>
            <a:lvl9pPr marL="1828800" eaLnBrk="0" fontAlgn="base" hangingPunct="0">
              <a:spcBef>
                <a:spcPct val="0"/>
              </a:spcBef>
              <a:spcAft>
                <a:spcPct val="0"/>
              </a:spcAft>
              <a:defRPr sz="2400">
                <a:solidFill>
                  <a:schemeClr val="tx1"/>
                </a:solidFill>
                <a:latin typeface="Arial" charset="0"/>
                <a:ea typeface="MS PGothic" charset="-128"/>
              </a:defRPr>
            </a:lvl9pPr>
          </a:lstStyle>
          <a:p>
            <a:pPr algn="ctr">
              <a:defRPr/>
            </a:pPr>
            <a:endParaRPr lang="en-US" altLang="en-US" sz="1200" smtClean="0">
              <a:solidFill>
                <a:srgbClr val="FFFFFF"/>
              </a:solidFill>
            </a:endParaRPr>
          </a:p>
        </p:txBody>
      </p:sp>
      <p:pic>
        <p:nvPicPr>
          <p:cNvPr id="5" name="Picture 21" descr="Saferstein_cvr_mech_hires.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38200" y="1752600"/>
            <a:ext cx="3360738" cy="435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1" descr="Pearson Logo"/>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57200" y="6376988"/>
            <a:ext cx="91757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userDrawn="1"/>
        </p:nvSpPr>
        <p:spPr>
          <a:xfrm>
            <a:off x="1600200" y="6429375"/>
            <a:ext cx="7162800" cy="230188"/>
          </a:xfrm>
          <a:prstGeom prst="rect">
            <a:avLst/>
          </a:prstGeom>
          <a:noFill/>
        </p:spPr>
        <p:txBody>
          <a:bodyPr>
            <a:spAutoFit/>
          </a:bodyPr>
          <a:lstStyle>
            <a:lvl1pPr>
              <a:defRPr sz="2400">
                <a:solidFill>
                  <a:schemeClr val="tx1"/>
                </a:solidFill>
                <a:latin typeface="Arial" charset="0"/>
                <a:ea typeface="MS PGothic" charset="-128"/>
              </a:defRPr>
            </a:lvl1pPr>
            <a:lvl2pPr marL="37931725" indent="-37474525">
              <a:defRPr sz="2400">
                <a:solidFill>
                  <a:schemeClr val="tx1"/>
                </a:solidFill>
                <a:latin typeface="Arial" charset="0"/>
                <a:ea typeface="MS PGothic" charset="-128"/>
              </a:defRPr>
            </a:lvl2pPr>
            <a:lvl3pPr>
              <a:defRPr sz="2400">
                <a:solidFill>
                  <a:schemeClr val="tx1"/>
                </a:solidFill>
                <a:latin typeface="Arial" charset="0"/>
                <a:ea typeface="MS PGothic" charset="-128"/>
              </a:defRPr>
            </a:lvl3pPr>
            <a:lvl4pPr>
              <a:defRPr sz="2400">
                <a:solidFill>
                  <a:schemeClr val="tx1"/>
                </a:solidFill>
                <a:latin typeface="Arial" charset="0"/>
                <a:ea typeface="MS PGothic" charset="-128"/>
              </a:defRPr>
            </a:lvl4pPr>
            <a:lvl5pPr>
              <a:defRPr sz="2400">
                <a:solidFill>
                  <a:schemeClr val="tx1"/>
                </a:solidFill>
                <a:latin typeface="Arial" charset="0"/>
                <a:ea typeface="MS PGothic" charset="-128"/>
              </a:defRPr>
            </a:lvl5pPr>
            <a:lvl6pPr marL="457200" eaLnBrk="0" fontAlgn="base" hangingPunct="0">
              <a:spcBef>
                <a:spcPct val="0"/>
              </a:spcBef>
              <a:spcAft>
                <a:spcPct val="0"/>
              </a:spcAft>
              <a:defRPr sz="2400">
                <a:solidFill>
                  <a:schemeClr val="tx1"/>
                </a:solidFill>
                <a:latin typeface="Arial" charset="0"/>
                <a:ea typeface="MS PGothic" charset="-128"/>
              </a:defRPr>
            </a:lvl6pPr>
            <a:lvl7pPr marL="914400" eaLnBrk="0" fontAlgn="base" hangingPunct="0">
              <a:spcBef>
                <a:spcPct val="0"/>
              </a:spcBef>
              <a:spcAft>
                <a:spcPct val="0"/>
              </a:spcAft>
              <a:defRPr sz="2400">
                <a:solidFill>
                  <a:schemeClr val="tx1"/>
                </a:solidFill>
                <a:latin typeface="Arial" charset="0"/>
                <a:ea typeface="MS PGothic" charset="-128"/>
              </a:defRPr>
            </a:lvl7pPr>
            <a:lvl8pPr marL="1371600" eaLnBrk="0" fontAlgn="base" hangingPunct="0">
              <a:spcBef>
                <a:spcPct val="0"/>
              </a:spcBef>
              <a:spcAft>
                <a:spcPct val="0"/>
              </a:spcAft>
              <a:defRPr sz="2400">
                <a:solidFill>
                  <a:schemeClr val="tx1"/>
                </a:solidFill>
                <a:latin typeface="Arial" charset="0"/>
                <a:ea typeface="MS PGothic" charset="-128"/>
              </a:defRPr>
            </a:lvl8pPr>
            <a:lvl9pPr marL="1828800" eaLnBrk="0" fontAlgn="base" hangingPunct="0">
              <a:spcBef>
                <a:spcPct val="0"/>
              </a:spcBef>
              <a:spcAft>
                <a:spcPct val="0"/>
              </a:spcAft>
              <a:defRPr sz="2400">
                <a:solidFill>
                  <a:schemeClr val="tx1"/>
                </a:solidFill>
                <a:latin typeface="Arial" charset="0"/>
                <a:ea typeface="MS PGothic" charset="-128"/>
              </a:defRPr>
            </a:lvl9pPr>
          </a:lstStyle>
          <a:p>
            <a:pPr algn="r" eaLnBrk="1" hangingPunct="1">
              <a:defRPr/>
            </a:pPr>
            <a:r>
              <a:rPr lang="en-US" altLang="en-US" sz="900" smtClean="0"/>
              <a:t>Copyright © 2015, 2011, 2007 Pearson Education, Inc. All Rights Reserved</a:t>
            </a:r>
          </a:p>
        </p:txBody>
      </p:sp>
    </p:spTree>
    <p:extLst>
      <p:ext uri="{BB962C8B-B14F-4D97-AF65-F5344CB8AC3E}">
        <p14:creationId xmlns:p14="http://schemas.microsoft.com/office/powerpoint/2010/main" val="2746119518"/>
      </p:ext>
    </p:extLst>
  </p:cSld>
  <p:clrMapOvr>
    <a:masterClrMapping/>
  </p:clrMapOvr>
  <p:transition spd="slow" advTm="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80A2"/>
          </a:solidFill>
          <a:ln>
            <a:solidFill>
              <a:srgbClr val="214C90"/>
            </a:solidFill>
          </a:ln>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57600875"/>
      </p:ext>
    </p:extLst>
  </p:cSld>
  <p:clrMapOvr>
    <a:masterClrMapping/>
  </p:clrMapOvr>
  <p:transition spd="slow" advTm="0"/>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80A2"/>
          </a:solidFill>
          <a:ln>
            <a:solidFill>
              <a:srgbClr val="214C90"/>
            </a:solidFill>
          </a:ln>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marL="514350" indent="-514350">
              <a:buFont typeface="+mj-lt"/>
              <a:buAutoNum type="arabicPeriod"/>
              <a:defRPr sz="26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69162804"/>
      </p:ext>
    </p:extLst>
  </p:cSld>
  <p:clrMapOvr>
    <a:masterClrMapping/>
  </p:clrMapOvr>
  <p:transition spd="slow" advTm="0"/>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4114800" cy="4525963"/>
          </a:xfrm>
        </p:spPr>
        <p:txBody>
          <a:bodyPr/>
          <a:lstStyle>
            <a:lvl1pPr>
              <a:defRPr sz="2800"/>
            </a:lvl1pPr>
            <a:lvl2pPr>
              <a:defRPr sz="2600"/>
            </a:lvl2pPr>
            <a:lvl3pPr>
              <a:defRPr sz="2400"/>
            </a:lvl3pPr>
            <a:lvl4pPr>
              <a:defRPr sz="22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27752697"/>
      </p:ext>
    </p:extLst>
  </p:cSld>
  <p:clrMapOvr>
    <a:masterClrMapping/>
  </p:clrMapOvr>
  <p:transition spd="slow" advTm="0"/>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7496C3"/>
            </a:solidFill>
          </a:ln>
        </p:spPr>
        <p:txBody>
          <a:bodyPr/>
          <a:lstStyle/>
          <a:p>
            <a:r>
              <a:rPr lang="en-US" smtClean="0"/>
              <a:t>Click to edit Master title style</a:t>
            </a:r>
            <a:endParaRPr lang="en-US"/>
          </a:p>
        </p:txBody>
      </p:sp>
      <p:sp>
        <p:nvSpPr>
          <p:cNvPr id="3" name="Content Placeholder 2"/>
          <p:cNvSpPr>
            <a:spLocks noGrp="1"/>
          </p:cNvSpPr>
          <p:nvPr>
            <p:ph idx="1"/>
          </p:nvPr>
        </p:nvSpPr>
        <p:spPr>
          <a:xfrm>
            <a:off x="457200" y="5761037"/>
            <a:ext cx="8229600" cy="563563"/>
          </a:xfrm>
        </p:spPr>
        <p:txBody>
          <a:bodyPr anchor="ctr"/>
          <a:lstStyle>
            <a:lvl1pPr marL="342900" indent="-4763" algn="ctr">
              <a:buNone/>
              <a:tabLst>
                <a:tab pos="7773988" algn="l"/>
              </a:tabLst>
              <a:defRPr sz="1400"/>
            </a:lvl1pPr>
            <a:lvl2pPr algn="ctr">
              <a:buNone/>
              <a:tabLst>
                <a:tab pos="7773988" algn="l"/>
              </a:tabLst>
              <a:defRPr sz="1400"/>
            </a:lvl2pPr>
            <a:lvl3pPr algn="ctr">
              <a:buNone/>
              <a:tabLst>
                <a:tab pos="7773988" algn="l"/>
              </a:tabLst>
              <a:defRPr sz="1400"/>
            </a:lvl3pPr>
            <a:lvl4pPr algn="ctr">
              <a:buNone/>
              <a:tabLst>
                <a:tab pos="7773988" algn="l"/>
              </a:tabLst>
              <a:defRPr sz="1400"/>
            </a:lvl4pPr>
            <a:lvl5pPr algn="ctr">
              <a:buNone/>
              <a:tabLst>
                <a:tab pos="7773988" algn="l"/>
              </a:tabLst>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6612578"/>
      </p:ext>
    </p:extLst>
  </p:cSld>
  <p:clrMapOvr>
    <a:masterClrMapping/>
  </p:clrMapOvr>
  <p:transition spd="slow" advTm="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24527311"/>
      </p:ext>
    </p:extLst>
  </p:cSld>
  <p:clrMapOvr>
    <a:masterClrMapping/>
  </p:clrMapOvr>
  <p:transition spd="slow" advTm="0"/>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066925"/>
            <a:ext cx="7772400" cy="1362075"/>
          </a:xfrm>
          <a:noFill/>
          <a:ln>
            <a:noFill/>
          </a:ln>
        </p:spPr>
        <p:txBody>
          <a:bodyPr anchorCtr="1"/>
          <a:lstStyle>
            <a:lvl1pPr algn="ctr">
              <a:defRPr sz="3600" b="0" cap="none">
                <a:solidFill>
                  <a:srgbClr val="1191D0"/>
                </a:solidFill>
                <a:effectLst/>
              </a:defRPr>
            </a:lvl1pPr>
          </a:lstStyle>
          <a:p>
            <a:r>
              <a:rPr lang="en-US" smtClean="0"/>
              <a:t>Click to edit Master title style</a:t>
            </a:r>
            <a:endParaRPr lang="en-US"/>
          </a:p>
        </p:txBody>
      </p:sp>
      <p:sp>
        <p:nvSpPr>
          <p:cNvPr id="3" name="Text Placeholder 2"/>
          <p:cNvSpPr>
            <a:spLocks noGrp="1"/>
          </p:cNvSpPr>
          <p:nvPr>
            <p:ph type="body" idx="1"/>
          </p:nvPr>
        </p:nvSpPr>
        <p:spPr>
          <a:xfrm>
            <a:off x="722313" y="3452813"/>
            <a:ext cx="7772400" cy="1500187"/>
          </a:xfrm>
        </p:spPr>
        <p:txBody>
          <a:bodyPr anchor="b"/>
          <a:lstStyle>
            <a:lvl1pPr marL="0" indent="0" algn="ctr">
              <a:buNone/>
              <a:defRPr sz="28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089417227"/>
      </p:ext>
    </p:extLst>
  </p:cSld>
  <p:clrMapOvr>
    <a:masterClrMapping/>
  </p:clrMapOvr>
  <p:transition spd="slow" advTm="0"/>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70166646"/>
      </p:ext>
    </p:extLst>
  </p:cSld>
  <p:clrMapOvr>
    <a:masterClrMapping/>
  </p:clrMapOvr>
  <p:transition spd="slow" advTm="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1BCE25A8-68C7-45DB-A661-5D706EED71C0}" type="slidenum">
              <a:rPr lang="en-US" altLang="en-US"/>
              <a:pPr/>
              <a:t>‹#›</a:t>
            </a:fld>
            <a:endParaRPr lang="en-US" altLang="en-US"/>
          </a:p>
        </p:txBody>
      </p:sp>
    </p:spTree>
    <p:extLst>
      <p:ext uri="{BB962C8B-B14F-4D97-AF65-F5344CB8AC3E}">
        <p14:creationId xmlns:p14="http://schemas.microsoft.com/office/powerpoint/2010/main" val="154310780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76747347"/>
      </p:ext>
    </p:extLst>
  </p:cSld>
  <p:clrMapOvr>
    <a:masterClrMapping/>
  </p:clrMapOvr>
  <p:transition spd="slow" advTm="0"/>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685800"/>
          </a:xfrm>
          <a:noFill/>
          <a:ln>
            <a:noFill/>
          </a:ln>
        </p:spPr>
        <p:txBody>
          <a:bodyPr/>
          <a:lstStyle>
            <a:lvl1pPr algn="l">
              <a:defRPr sz="1100">
                <a:solidFill>
                  <a:srgbClr val="000000"/>
                </a:solidFill>
                <a:effectLst/>
              </a:defRPr>
            </a:lvl1pPr>
          </a:lstStyle>
          <a:p>
            <a:r>
              <a:rPr lang="en-US" smtClean="0"/>
              <a:t>Click to edit Master title style</a:t>
            </a:r>
            <a:endParaRPr lang="en-US"/>
          </a:p>
        </p:txBody>
      </p:sp>
    </p:spTree>
    <p:extLst>
      <p:ext uri="{BB962C8B-B14F-4D97-AF65-F5344CB8AC3E}">
        <p14:creationId xmlns:p14="http://schemas.microsoft.com/office/powerpoint/2010/main" val="1216365241"/>
      </p:ext>
    </p:extLst>
  </p:cSld>
  <p:clrMapOvr>
    <a:masterClrMapping/>
  </p:clrMapOvr>
  <p:transition spd="slow" advTm="0"/>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400"/>
            <a:ext cx="8229600" cy="685800"/>
          </a:xfrm>
          <a:noFill/>
          <a:ln>
            <a:noFill/>
          </a:ln>
        </p:spPr>
        <p:txBody>
          <a:bodyPr anchor="b" anchorCtr="1"/>
          <a:lstStyle>
            <a:lvl1pPr algn="ctr">
              <a:defRPr sz="1400">
                <a:solidFill>
                  <a:srgbClr val="000000"/>
                </a:solidFill>
                <a:effectLst/>
              </a:defRPr>
            </a:lvl1pPr>
          </a:lstStyle>
          <a:p>
            <a:r>
              <a:rPr lang="en-US" smtClean="0"/>
              <a:t>Click to edit Master title style</a:t>
            </a:r>
            <a:endParaRPr lang="en-US"/>
          </a:p>
        </p:txBody>
      </p:sp>
    </p:spTree>
    <p:extLst>
      <p:ext uri="{BB962C8B-B14F-4D97-AF65-F5344CB8AC3E}">
        <p14:creationId xmlns:p14="http://schemas.microsoft.com/office/powerpoint/2010/main" val="2058400541"/>
      </p:ext>
    </p:extLst>
  </p:cSld>
  <p:clrMapOvr>
    <a:masterClrMapping/>
  </p:clrMapOvr>
  <p:transition spd="slow" advTm="0"/>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763949"/>
      </p:ext>
    </p:extLst>
  </p:cSld>
  <p:clrMapOvr>
    <a:masterClrMapping/>
  </p:clrMapOvr>
  <p:transition spd="slow" advTm="0"/>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35385091"/>
      </p:ext>
    </p:extLst>
  </p:cSld>
  <p:clrMapOvr>
    <a:masterClrMapping/>
  </p:clrMapOvr>
  <p:transition spd="slow" advTm="0"/>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60656361"/>
      </p:ext>
    </p:extLst>
  </p:cSld>
  <p:clrMapOvr>
    <a:masterClrMapping/>
  </p:clrMapOvr>
  <p:transition spd="slow" advTm="0"/>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3769586"/>
      </p:ext>
    </p:extLst>
  </p:cSld>
  <p:clrMapOvr>
    <a:masterClrMapping/>
  </p:clrMapOvr>
  <p:transition spd="slow" advTm="0"/>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9588" y="0"/>
            <a:ext cx="2284412"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175" y="0"/>
            <a:ext cx="6704013"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0436167"/>
      </p:ext>
    </p:extLst>
  </p:cSld>
  <p:clrMapOvr>
    <a:masterClrMapping/>
  </p:clrMapOvr>
  <p:transition spd="slow" advTm="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C023C2A2-D71F-454D-8746-8DB84914D4B5}" type="slidenum">
              <a:rPr lang="en-US" altLang="en-US"/>
              <a:pPr/>
              <a:t>‹#›</a:t>
            </a:fld>
            <a:endParaRPr lang="en-US" altLang="en-US"/>
          </a:p>
        </p:txBody>
      </p:sp>
    </p:spTree>
    <p:extLst>
      <p:ext uri="{BB962C8B-B14F-4D97-AF65-F5344CB8AC3E}">
        <p14:creationId xmlns:p14="http://schemas.microsoft.com/office/powerpoint/2010/main" val="24488332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D8F8DED1-F9B6-46C8-A2F0-26A0AA761C91}" type="slidenum">
              <a:rPr lang="en-US" altLang="en-US"/>
              <a:pPr/>
              <a:t>‹#›</a:t>
            </a:fld>
            <a:endParaRPr lang="en-US" altLang="en-US"/>
          </a:p>
        </p:txBody>
      </p:sp>
    </p:spTree>
    <p:extLst>
      <p:ext uri="{BB962C8B-B14F-4D97-AF65-F5344CB8AC3E}">
        <p14:creationId xmlns:p14="http://schemas.microsoft.com/office/powerpoint/2010/main" val="18271481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en-US"/>
          </a:p>
        </p:txBody>
      </p:sp>
      <p:sp>
        <p:nvSpPr>
          <p:cNvPr id="8" name="Footer Placeholder 7"/>
          <p:cNvSpPr>
            <a:spLocks noGrp="1"/>
          </p:cNvSpPr>
          <p:nvPr>
            <p:ph type="ftr" sz="quarter" idx="11"/>
          </p:nvPr>
        </p:nvSpPr>
        <p:spPr/>
        <p:txBody>
          <a:bodyPr/>
          <a:lstStyle>
            <a:lvl1pPr>
              <a:defRPr/>
            </a:lvl1pPr>
          </a:lstStyle>
          <a:p>
            <a:endParaRPr lang="en-US" altLang="en-US"/>
          </a:p>
        </p:txBody>
      </p:sp>
      <p:sp>
        <p:nvSpPr>
          <p:cNvPr id="9" name="Slide Number Placeholder 8"/>
          <p:cNvSpPr>
            <a:spLocks noGrp="1"/>
          </p:cNvSpPr>
          <p:nvPr>
            <p:ph type="sldNum" sz="quarter" idx="12"/>
          </p:nvPr>
        </p:nvSpPr>
        <p:spPr/>
        <p:txBody>
          <a:bodyPr/>
          <a:lstStyle>
            <a:lvl1pPr>
              <a:defRPr/>
            </a:lvl1pPr>
          </a:lstStyle>
          <a:p>
            <a:fld id="{530002FF-7EAA-421A-9846-A012EDD7C599}" type="slidenum">
              <a:rPr lang="en-US" altLang="en-US"/>
              <a:pPr/>
              <a:t>‹#›</a:t>
            </a:fld>
            <a:endParaRPr lang="en-US" altLang="en-US"/>
          </a:p>
        </p:txBody>
      </p:sp>
    </p:spTree>
    <p:extLst>
      <p:ext uri="{BB962C8B-B14F-4D97-AF65-F5344CB8AC3E}">
        <p14:creationId xmlns:p14="http://schemas.microsoft.com/office/powerpoint/2010/main" val="41103977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en-US"/>
          </a:p>
        </p:txBody>
      </p:sp>
      <p:sp>
        <p:nvSpPr>
          <p:cNvPr id="4" name="Footer Placeholder 3"/>
          <p:cNvSpPr>
            <a:spLocks noGrp="1"/>
          </p:cNvSpPr>
          <p:nvPr>
            <p:ph type="ftr" sz="quarter" idx="11"/>
          </p:nvPr>
        </p:nvSpPr>
        <p:spPr/>
        <p:txBody>
          <a:bodyPr/>
          <a:lstStyle>
            <a:lvl1pPr>
              <a:defRPr/>
            </a:lvl1pPr>
          </a:lstStyle>
          <a:p>
            <a:endParaRPr lang="en-US" altLang="en-US"/>
          </a:p>
        </p:txBody>
      </p:sp>
      <p:sp>
        <p:nvSpPr>
          <p:cNvPr id="5" name="Slide Number Placeholder 4"/>
          <p:cNvSpPr>
            <a:spLocks noGrp="1"/>
          </p:cNvSpPr>
          <p:nvPr>
            <p:ph type="sldNum" sz="quarter" idx="12"/>
          </p:nvPr>
        </p:nvSpPr>
        <p:spPr/>
        <p:txBody>
          <a:bodyPr/>
          <a:lstStyle>
            <a:lvl1pPr>
              <a:defRPr/>
            </a:lvl1pPr>
          </a:lstStyle>
          <a:p>
            <a:fld id="{79AC4614-90F8-487B-AC2F-61B2CFA05A63}" type="slidenum">
              <a:rPr lang="en-US" altLang="en-US"/>
              <a:pPr/>
              <a:t>‹#›</a:t>
            </a:fld>
            <a:endParaRPr lang="en-US" altLang="en-US"/>
          </a:p>
        </p:txBody>
      </p:sp>
    </p:spTree>
    <p:extLst>
      <p:ext uri="{BB962C8B-B14F-4D97-AF65-F5344CB8AC3E}">
        <p14:creationId xmlns:p14="http://schemas.microsoft.com/office/powerpoint/2010/main" val="16431694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p>
        </p:txBody>
      </p:sp>
      <p:sp>
        <p:nvSpPr>
          <p:cNvPr id="3" name="Footer Placeholder 2"/>
          <p:cNvSpPr>
            <a:spLocks noGrp="1"/>
          </p:cNvSpPr>
          <p:nvPr>
            <p:ph type="ftr" sz="quarter" idx="11"/>
          </p:nvPr>
        </p:nvSpPr>
        <p:spPr/>
        <p:txBody>
          <a:bodyPr/>
          <a:lstStyle>
            <a:lvl1pPr>
              <a:defRPr/>
            </a:lvl1pPr>
          </a:lstStyle>
          <a:p>
            <a:endParaRPr lang="en-US" altLang="en-US"/>
          </a:p>
        </p:txBody>
      </p:sp>
      <p:sp>
        <p:nvSpPr>
          <p:cNvPr id="4" name="Slide Number Placeholder 3"/>
          <p:cNvSpPr>
            <a:spLocks noGrp="1"/>
          </p:cNvSpPr>
          <p:nvPr>
            <p:ph type="sldNum" sz="quarter" idx="12"/>
          </p:nvPr>
        </p:nvSpPr>
        <p:spPr/>
        <p:txBody>
          <a:bodyPr/>
          <a:lstStyle>
            <a:lvl1pPr>
              <a:defRPr/>
            </a:lvl1pPr>
          </a:lstStyle>
          <a:p>
            <a:fld id="{42BEC9F5-1078-4F59-938A-1D41244CAD81}" type="slidenum">
              <a:rPr lang="en-US" altLang="en-US"/>
              <a:pPr/>
              <a:t>‹#›</a:t>
            </a:fld>
            <a:endParaRPr lang="en-US" altLang="en-US"/>
          </a:p>
        </p:txBody>
      </p:sp>
    </p:spTree>
    <p:extLst>
      <p:ext uri="{BB962C8B-B14F-4D97-AF65-F5344CB8AC3E}">
        <p14:creationId xmlns:p14="http://schemas.microsoft.com/office/powerpoint/2010/main" val="28058104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1E7F32AD-0051-43AA-93B3-9D7E6B7023F4}" type="slidenum">
              <a:rPr lang="en-US" altLang="en-US"/>
              <a:pPr/>
              <a:t>‹#›</a:t>
            </a:fld>
            <a:endParaRPr lang="en-US" altLang="en-US"/>
          </a:p>
        </p:txBody>
      </p:sp>
    </p:spTree>
    <p:extLst>
      <p:ext uri="{BB962C8B-B14F-4D97-AF65-F5344CB8AC3E}">
        <p14:creationId xmlns:p14="http://schemas.microsoft.com/office/powerpoint/2010/main" val="26495756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2927C51D-5EBA-48F6-825E-665098E48CBC}" type="slidenum">
              <a:rPr lang="en-US" altLang="en-US"/>
              <a:pPr/>
              <a:t>‹#›</a:t>
            </a:fld>
            <a:endParaRPr lang="en-US" altLang="en-US"/>
          </a:p>
        </p:txBody>
      </p:sp>
    </p:spTree>
    <p:extLst>
      <p:ext uri="{BB962C8B-B14F-4D97-AF65-F5344CB8AC3E}">
        <p14:creationId xmlns:p14="http://schemas.microsoft.com/office/powerpoint/2010/main" val="12600955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image" Target="../media/image1.emf"/><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96B07280-6600-4B44-8120-61232D13A8CD}"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defRPr>
      </a:lvl2pPr>
      <a:lvl3pPr algn="ctr" rtl="0" fontAlgn="base">
        <a:spcBef>
          <a:spcPct val="0"/>
        </a:spcBef>
        <a:spcAft>
          <a:spcPct val="0"/>
        </a:spcAft>
        <a:defRPr sz="4400">
          <a:solidFill>
            <a:schemeClr val="tx2"/>
          </a:solidFill>
          <a:latin typeface="Arial" panose="020B0604020202020204" pitchFamily="34" charset="0"/>
        </a:defRPr>
      </a:lvl3pPr>
      <a:lvl4pPr algn="ctr" rtl="0" fontAlgn="base">
        <a:spcBef>
          <a:spcPct val="0"/>
        </a:spcBef>
        <a:spcAft>
          <a:spcPct val="0"/>
        </a:spcAft>
        <a:defRPr sz="4400">
          <a:solidFill>
            <a:schemeClr val="tx2"/>
          </a:solidFill>
          <a:latin typeface="Arial" panose="020B0604020202020204" pitchFamily="34" charset="0"/>
        </a:defRPr>
      </a:lvl4pPr>
      <a:lvl5pPr algn="ctr" rtl="0" fontAlgn="base">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7" name="Rectangle 13"/>
          <p:cNvSpPr>
            <a:spLocks noGrp="1" noChangeArrowheads="1"/>
          </p:cNvSpPr>
          <p:nvPr>
            <p:ph type="title"/>
          </p:nvPr>
        </p:nvSpPr>
        <p:spPr bwMode="auto">
          <a:xfrm>
            <a:off x="-19050" y="0"/>
            <a:ext cx="9163050" cy="1371600"/>
          </a:xfrm>
          <a:prstGeom prst="rect">
            <a:avLst/>
          </a:prstGeom>
          <a:solidFill>
            <a:srgbClr val="0080A2"/>
          </a:solidFill>
          <a:ln w="9525">
            <a:solidFill>
              <a:srgbClr val="214C90"/>
            </a:solidFill>
            <a:miter lim="800000"/>
            <a:headEnd/>
            <a:tailEnd/>
          </a:ln>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pic>
        <p:nvPicPr>
          <p:cNvPr id="1028" name="Picture 9" descr="Pearson Logo"/>
          <p:cNvPicPr>
            <a:picLocks noChangeAspect="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457200" y="6376988"/>
            <a:ext cx="91757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userDrawn="1"/>
        </p:nvSpPr>
        <p:spPr>
          <a:xfrm>
            <a:off x="1600200" y="6429375"/>
            <a:ext cx="7162800" cy="230188"/>
          </a:xfrm>
          <a:prstGeom prst="rect">
            <a:avLst/>
          </a:prstGeom>
          <a:noFill/>
        </p:spPr>
        <p:txBody>
          <a:bodyPr>
            <a:spAutoFit/>
          </a:bodyPr>
          <a:lstStyle>
            <a:lvl1pPr>
              <a:defRPr sz="2400">
                <a:solidFill>
                  <a:schemeClr val="tx1"/>
                </a:solidFill>
                <a:latin typeface="Arial" charset="0"/>
                <a:ea typeface="MS PGothic" charset="-128"/>
              </a:defRPr>
            </a:lvl1pPr>
            <a:lvl2pPr marL="37931725" indent="-37474525">
              <a:defRPr sz="2400">
                <a:solidFill>
                  <a:schemeClr val="tx1"/>
                </a:solidFill>
                <a:latin typeface="Arial" charset="0"/>
                <a:ea typeface="MS PGothic" charset="-128"/>
              </a:defRPr>
            </a:lvl2pPr>
            <a:lvl3pPr>
              <a:defRPr sz="2400">
                <a:solidFill>
                  <a:schemeClr val="tx1"/>
                </a:solidFill>
                <a:latin typeface="Arial" charset="0"/>
                <a:ea typeface="MS PGothic" charset="-128"/>
              </a:defRPr>
            </a:lvl3pPr>
            <a:lvl4pPr>
              <a:defRPr sz="2400">
                <a:solidFill>
                  <a:schemeClr val="tx1"/>
                </a:solidFill>
                <a:latin typeface="Arial" charset="0"/>
                <a:ea typeface="MS PGothic" charset="-128"/>
              </a:defRPr>
            </a:lvl4pPr>
            <a:lvl5pPr>
              <a:defRPr sz="2400">
                <a:solidFill>
                  <a:schemeClr val="tx1"/>
                </a:solidFill>
                <a:latin typeface="Arial" charset="0"/>
                <a:ea typeface="MS PGothic" charset="-128"/>
              </a:defRPr>
            </a:lvl5pPr>
            <a:lvl6pPr marL="457200" eaLnBrk="0" fontAlgn="base" hangingPunct="0">
              <a:spcBef>
                <a:spcPct val="0"/>
              </a:spcBef>
              <a:spcAft>
                <a:spcPct val="0"/>
              </a:spcAft>
              <a:defRPr sz="2400">
                <a:solidFill>
                  <a:schemeClr val="tx1"/>
                </a:solidFill>
                <a:latin typeface="Arial" charset="0"/>
                <a:ea typeface="MS PGothic" charset="-128"/>
              </a:defRPr>
            </a:lvl6pPr>
            <a:lvl7pPr marL="914400" eaLnBrk="0" fontAlgn="base" hangingPunct="0">
              <a:spcBef>
                <a:spcPct val="0"/>
              </a:spcBef>
              <a:spcAft>
                <a:spcPct val="0"/>
              </a:spcAft>
              <a:defRPr sz="2400">
                <a:solidFill>
                  <a:schemeClr val="tx1"/>
                </a:solidFill>
                <a:latin typeface="Arial" charset="0"/>
                <a:ea typeface="MS PGothic" charset="-128"/>
              </a:defRPr>
            </a:lvl7pPr>
            <a:lvl8pPr marL="1371600" eaLnBrk="0" fontAlgn="base" hangingPunct="0">
              <a:spcBef>
                <a:spcPct val="0"/>
              </a:spcBef>
              <a:spcAft>
                <a:spcPct val="0"/>
              </a:spcAft>
              <a:defRPr sz="2400">
                <a:solidFill>
                  <a:schemeClr val="tx1"/>
                </a:solidFill>
                <a:latin typeface="Arial" charset="0"/>
                <a:ea typeface="MS PGothic" charset="-128"/>
              </a:defRPr>
            </a:lvl8pPr>
            <a:lvl9pPr marL="1828800" eaLnBrk="0" fontAlgn="base" hangingPunct="0">
              <a:spcBef>
                <a:spcPct val="0"/>
              </a:spcBef>
              <a:spcAft>
                <a:spcPct val="0"/>
              </a:spcAft>
              <a:defRPr sz="2400">
                <a:solidFill>
                  <a:schemeClr val="tx1"/>
                </a:solidFill>
                <a:latin typeface="Arial" charset="0"/>
                <a:ea typeface="MS PGothic" charset="-128"/>
              </a:defRPr>
            </a:lvl9pPr>
          </a:lstStyle>
          <a:p>
            <a:pPr algn="r" eaLnBrk="1" hangingPunct="1">
              <a:defRPr/>
            </a:pPr>
            <a:r>
              <a:rPr lang="en-US" altLang="en-US" sz="900" smtClean="0"/>
              <a:t>Copyright © 2015, 2011, 2007 Pearson Education, Inc. All Rights Reserved</a:t>
            </a:r>
          </a:p>
        </p:txBody>
      </p:sp>
    </p:spTree>
    <p:extLst>
      <p:ext uri="{BB962C8B-B14F-4D97-AF65-F5344CB8AC3E}">
        <p14:creationId xmlns:p14="http://schemas.microsoft.com/office/powerpoint/2010/main" val="42613362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ransition spd="slow" advTm="0"/>
  <p:timing>
    <p:tnLst>
      <p:par>
        <p:cTn id="1" dur="indefinite" restart="never" nodeType="tmRoot"/>
      </p:par>
    </p:tnLst>
  </p:timing>
  <p:txStyles>
    <p:titleStyle>
      <a:lvl1pPr algn="ctr" rtl="0" eaLnBrk="0" fontAlgn="base" hangingPunct="0">
        <a:spcBef>
          <a:spcPct val="0"/>
        </a:spcBef>
        <a:spcAft>
          <a:spcPct val="0"/>
        </a:spcAft>
        <a:defRPr lang="en-US" sz="4000">
          <a:solidFill>
            <a:srgbClr val="FFFFFF"/>
          </a:solidFill>
          <a:latin typeface="Verdana"/>
          <a:ea typeface="MS PGothic" panose="020B0600070205080204" pitchFamily="34" charset="-128"/>
          <a:cs typeface="MS PGothic" pitchFamily="34" charset="-128"/>
        </a:defRPr>
      </a:lvl1pPr>
      <a:lvl2pPr algn="ctr" rtl="0" eaLnBrk="0" fontAlgn="base" hangingPunct="0">
        <a:spcBef>
          <a:spcPct val="0"/>
        </a:spcBef>
        <a:spcAft>
          <a:spcPct val="0"/>
        </a:spcAft>
        <a:defRPr sz="4000">
          <a:solidFill>
            <a:srgbClr val="FFFFFF"/>
          </a:solidFill>
          <a:effectLst>
            <a:outerShdw blurRad="38100" dist="38100" dir="2700000" algn="tl">
              <a:srgbClr val="000000"/>
            </a:outerShdw>
          </a:effectLst>
          <a:latin typeface="Verdana" charset="0"/>
          <a:ea typeface="MS PGothic" panose="020B0600070205080204" pitchFamily="34" charset="-128"/>
          <a:cs typeface="MS PGothic" pitchFamily="34" charset="-128"/>
        </a:defRPr>
      </a:lvl2pPr>
      <a:lvl3pPr algn="ctr" rtl="0" eaLnBrk="0" fontAlgn="base" hangingPunct="0">
        <a:spcBef>
          <a:spcPct val="0"/>
        </a:spcBef>
        <a:spcAft>
          <a:spcPct val="0"/>
        </a:spcAft>
        <a:defRPr sz="4000">
          <a:solidFill>
            <a:srgbClr val="FFFFFF"/>
          </a:solidFill>
          <a:effectLst>
            <a:outerShdw blurRad="38100" dist="38100" dir="2700000" algn="tl">
              <a:srgbClr val="000000"/>
            </a:outerShdw>
          </a:effectLst>
          <a:latin typeface="Verdana" charset="0"/>
          <a:ea typeface="MS PGothic" panose="020B0600070205080204" pitchFamily="34" charset="-128"/>
          <a:cs typeface="MS PGothic" pitchFamily="34" charset="-128"/>
        </a:defRPr>
      </a:lvl3pPr>
      <a:lvl4pPr algn="ctr" rtl="0" eaLnBrk="0" fontAlgn="base" hangingPunct="0">
        <a:spcBef>
          <a:spcPct val="0"/>
        </a:spcBef>
        <a:spcAft>
          <a:spcPct val="0"/>
        </a:spcAft>
        <a:defRPr sz="4000">
          <a:solidFill>
            <a:srgbClr val="FFFFFF"/>
          </a:solidFill>
          <a:effectLst>
            <a:outerShdw blurRad="38100" dist="38100" dir="2700000" algn="tl">
              <a:srgbClr val="000000"/>
            </a:outerShdw>
          </a:effectLst>
          <a:latin typeface="Verdana" charset="0"/>
          <a:ea typeface="MS PGothic" panose="020B0600070205080204" pitchFamily="34" charset="-128"/>
          <a:cs typeface="MS PGothic" pitchFamily="34" charset="-128"/>
        </a:defRPr>
      </a:lvl4pPr>
      <a:lvl5pPr algn="ctr" rtl="0" eaLnBrk="0" fontAlgn="base" hangingPunct="0">
        <a:spcBef>
          <a:spcPct val="0"/>
        </a:spcBef>
        <a:spcAft>
          <a:spcPct val="0"/>
        </a:spcAft>
        <a:defRPr sz="4000">
          <a:solidFill>
            <a:srgbClr val="FFFFFF"/>
          </a:solidFill>
          <a:effectLst>
            <a:outerShdw blurRad="38100" dist="38100" dir="2700000" algn="tl">
              <a:srgbClr val="000000"/>
            </a:outerShdw>
          </a:effectLst>
          <a:latin typeface="Verdana" charset="0"/>
          <a:ea typeface="MS PGothic" panose="020B0600070205080204" pitchFamily="34" charset="-128"/>
          <a:cs typeface="MS PGothic" pitchFamily="34" charset="-128"/>
        </a:defRPr>
      </a:lvl5pPr>
      <a:lvl6pPr marL="457200" algn="ctr" rtl="0" eaLnBrk="1" fontAlgn="base" hangingPunct="1">
        <a:spcBef>
          <a:spcPct val="0"/>
        </a:spcBef>
        <a:spcAft>
          <a:spcPct val="0"/>
        </a:spcAft>
        <a:defRPr sz="4400" b="1">
          <a:solidFill>
            <a:schemeClr val="bg1"/>
          </a:solidFill>
          <a:latin typeface="Arial" charset="0"/>
          <a:ea typeface="ＭＳ Ｐゴシック" charset="-128"/>
          <a:cs typeface="ＭＳ Ｐゴシック" charset="-128"/>
        </a:defRPr>
      </a:lvl6pPr>
      <a:lvl7pPr marL="914400" algn="ctr" rtl="0" eaLnBrk="1" fontAlgn="base" hangingPunct="1">
        <a:spcBef>
          <a:spcPct val="0"/>
        </a:spcBef>
        <a:spcAft>
          <a:spcPct val="0"/>
        </a:spcAft>
        <a:defRPr sz="4400" b="1">
          <a:solidFill>
            <a:schemeClr val="bg1"/>
          </a:solidFill>
          <a:latin typeface="Arial" charset="0"/>
          <a:ea typeface="ＭＳ Ｐゴシック" charset="-128"/>
          <a:cs typeface="ＭＳ Ｐゴシック" charset="-128"/>
        </a:defRPr>
      </a:lvl7pPr>
      <a:lvl8pPr marL="1371600" algn="ctr" rtl="0" eaLnBrk="1" fontAlgn="base" hangingPunct="1">
        <a:spcBef>
          <a:spcPct val="0"/>
        </a:spcBef>
        <a:spcAft>
          <a:spcPct val="0"/>
        </a:spcAft>
        <a:defRPr sz="4400" b="1">
          <a:solidFill>
            <a:schemeClr val="bg1"/>
          </a:solidFill>
          <a:latin typeface="Arial" charset="0"/>
          <a:ea typeface="ＭＳ Ｐゴシック" charset="-128"/>
          <a:cs typeface="ＭＳ Ｐゴシック" charset="-128"/>
        </a:defRPr>
      </a:lvl8pPr>
      <a:lvl9pPr marL="1828800" algn="ctr" rtl="0" eaLnBrk="1" fontAlgn="base" hangingPunct="1">
        <a:spcBef>
          <a:spcPct val="0"/>
        </a:spcBef>
        <a:spcAft>
          <a:spcPct val="0"/>
        </a:spcAft>
        <a:defRPr sz="4400" b="1">
          <a:solidFill>
            <a:schemeClr val="bg1"/>
          </a:solidFill>
          <a:latin typeface="Arial" charset="0"/>
          <a:ea typeface="ＭＳ Ｐゴシック" charset="-128"/>
          <a:cs typeface="ＭＳ Ｐゴシック" charset="-128"/>
        </a:defRPr>
      </a:lvl9pPr>
    </p:titleStyle>
    <p:bodyStyle>
      <a:lvl1pPr marL="342900" indent="-342900" algn="l" rtl="0" eaLnBrk="0" fontAlgn="base" hangingPunct="0">
        <a:spcBef>
          <a:spcPct val="20000"/>
        </a:spcBef>
        <a:spcAft>
          <a:spcPct val="0"/>
        </a:spcAft>
        <a:buClr>
          <a:srgbClr val="214C90"/>
        </a:buClr>
        <a:buFont typeface="Times" panose="02020603050405020304" pitchFamily="18" charset="0"/>
        <a:buChar char="•"/>
        <a:defRPr sz="3000">
          <a:solidFill>
            <a:schemeClr val="tx1"/>
          </a:solidFill>
          <a:latin typeface="Verdana"/>
          <a:ea typeface="MS PGothic" panose="020B0600070205080204" pitchFamily="34" charset="-128"/>
          <a:cs typeface="MS PGothic" pitchFamily="34" charset="-128"/>
        </a:defRPr>
      </a:lvl1pPr>
      <a:lvl2pPr marL="742950" indent="-285750" algn="l" rtl="0" eaLnBrk="0" fontAlgn="base" hangingPunct="0">
        <a:spcBef>
          <a:spcPct val="20000"/>
        </a:spcBef>
        <a:spcAft>
          <a:spcPct val="0"/>
        </a:spcAft>
        <a:buClr>
          <a:srgbClr val="1191D0"/>
        </a:buClr>
        <a:buFont typeface="Wingdings" panose="05000000000000000000" pitchFamily="2" charset="2"/>
        <a:buChar char="§"/>
        <a:defRPr sz="2800">
          <a:solidFill>
            <a:schemeClr val="tx1"/>
          </a:solidFill>
          <a:latin typeface="Verdana"/>
          <a:ea typeface="MS PGothic" panose="020B0600070205080204" pitchFamily="34" charset="-128"/>
          <a:cs typeface="MS PGothic" pitchFamily="34" charset="-128"/>
        </a:defRPr>
      </a:lvl2pPr>
      <a:lvl3pPr marL="1085850" indent="-228600" algn="l" rtl="0" eaLnBrk="0" fontAlgn="base" hangingPunct="0">
        <a:spcBef>
          <a:spcPct val="20000"/>
        </a:spcBef>
        <a:spcAft>
          <a:spcPct val="0"/>
        </a:spcAft>
        <a:buClr>
          <a:srgbClr val="B2D233"/>
        </a:buClr>
        <a:buFont typeface="Arial" panose="020B0604020202020204" pitchFamily="34" charset="0"/>
        <a:buChar char="•"/>
        <a:defRPr sz="2600">
          <a:solidFill>
            <a:schemeClr val="tx1"/>
          </a:solidFill>
          <a:latin typeface="Verdana"/>
          <a:ea typeface="MS PGothic" panose="020B0600070205080204" pitchFamily="34" charset="-128"/>
          <a:cs typeface="MS PGothic" pitchFamily="34" charset="-128"/>
        </a:defRPr>
      </a:lvl3pPr>
      <a:lvl4pPr marL="1428750" indent="-228600" algn="l" rtl="0" eaLnBrk="0" fontAlgn="base" hangingPunct="0">
        <a:spcBef>
          <a:spcPct val="20000"/>
        </a:spcBef>
        <a:spcAft>
          <a:spcPct val="0"/>
        </a:spcAft>
        <a:buClr>
          <a:srgbClr val="1191D0"/>
        </a:buClr>
        <a:buFont typeface="Arial" panose="020B0604020202020204" pitchFamily="34" charset="0"/>
        <a:buChar char="•"/>
        <a:defRPr sz="2400">
          <a:solidFill>
            <a:schemeClr val="tx1"/>
          </a:solidFill>
          <a:latin typeface="Verdana"/>
          <a:ea typeface="MS PGothic" panose="020B0600070205080204" pitchFamily="34" charset="-128"/>
          <a:cs typeface="MS PGothic" pitchFamily="34" charset="-128"/>
        </a:defRPr>
      </a:lvl4pPr>
      <a:lvl5pPr marL="1771650" indent="-228600" algn="l" rtl="0" eaLnBrk="0" fontAlgn="base" hangingPunct="0">
        <a:spcBef>
          <a:spcPct val="20000"/>
        </a:spcBef>
        <a:spcAft>
          <a:spcPct val="0"/>
        </a:spcAft>
        <a:buClr>
          <a:srgbClr val="B2D233"/>
        </a:buClr>
        <a:buFont typeface="Lucida Grande" pitchFamily="-107" charset="0"/>
        <a:buChar char="-"/>
        <a:defRPr sz="2200">
          <a:solidFill>
            <a:schemeClr val="tx1"/>
          </a:solidFill>
          <a:latin typeface="Verdana"/>
          <a:ea typeface="MS PGothic" panose="020B0600070205080204" pitchFamily="34" charset="-128"/>
          <a:cs typeface="MS PGothic" pitchFamily="34" charset="-128"/>
        </a:defRPr>
      </a:lvl5pPr>
      <a:lvl6pPr marL="2228850" indent="-228600" algn="l" rtl="0" eaLnBrk="1" fontAlgn="base" hangingPunct="1">
        <a:spcBef>
          <a:spcPct val="20000"/>
        </a:spcBef>
        <a:spcAft>
          <a:spcPct val="0"/>
        </a:spcAft>
        <a:buClr>
          <a:srgbClr val="2D5E2F"/>
        </a:buClr>
        <a:buFont typeface="Times" charset="0"/>
        <a:buChar char="•"/>
        <a:defRPr sz="2000">
          <a:solidFill>
            <a:schemeClr val="tx1"/>
          </a:solidFill>
          <a:latin typeface="+mn-lt"/>
          <a:ea typeface="+mn-ea"/>
        </a:defRPr>
      </a:lvl6pPr>
      <a:lvl7pPr marL="2686050" indent="-228600" algn="l" rtl="0" eaLnBrk="1" fontAlgn="base" hangingPunct="1">
        <a:spcBef>
          <a:spcPct val="20000"/>
        </a:spcBef>
        <a:spcAft>
          <a:spcPct val="0"/>
        </a:spcAft>
        <a:buClr>
          <a:srgbClr val="2D5E2F"/>
        </a:buClr>
        <a:buFont typeface="Times" charset="0"/>
        <a:buChar char="•"/>
        <a:defRPr sz="2000">
          <a:solidFill>
            <a:schemeClr val="tx1"/>
          </a:solidFill>
          <a:latin typeface="+mn-lt"/>
          <a:ea typeface="+mn-ea"/>
        </a:defRPr>
      </a:lvl7pPr>
      <a:lvl8pPr marL="3143250" indent="-228600" algn="l" rtl="0" eaLnBrk="1" fontAlgn="base" hangingPunct="1">
        <a:spcBef>
          <a:spcPct val="20000"/>
        </a:spcBef>
        <a:spcAft>
          <a:spcPct val="0"/>
        </a:spcAft>
        <a:buClr>
          <a:srgbClr val="2D5E2F"/>
        </a:buClr>
        <a:buFont typeface="Times" charset="0"/>
        <a:buChar char="•"/>
        <a:defRPr sz="2000">
          <a:solidFill>
            <a:schemeClr val="tx1"/>
          </a:solidFill>
          <a:latin typeface="+mn-lt"/>
          <a:ea typeface="+mn-ea"/>
        </a:defRPr>
      </a:lvl8pPr>
      <a:lvl9pPr marL="3600450" indent="-228600" algn="l" rtl="0" eaLnBrk="1" fontAlgn="base" hangingPunct="1">
        <a:spcBef>
          <a:spcPct val="20000"/>
        </a:spcBef>
        <a:spcAft>
          <a:spcPct val="0"/>
        </a:spcAft>
        <a:buClr>
          <a:srgbClr val="2D5E2F"/>
        </a:buClr>
        <a:buFont typeface="Times" charset="0"/>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title"/>
          </p:nvPr>
        </p:nvSpPr>
        <p:spPr/>
        <p:txBody>
          <a:bodyPr/>
          <a:lstStyle/>
          <a:p>
            <a:r>
              <a:rPr lang="en-US" altLang="en-US"/>
              <a:t>Locard’s Exchange Principle</a:t>
            </a:r>
          </a:p>
        </p:txBody>
      </p:sp>
      <p:sp>
        <p:nvSpPr>
          <p:cNvPr id="2053" name="Rectangle 5"/>
          <p:cNvSpPr>
            <a:spLocks noGrp="1" noChangeArrowheads="1"/>
          </p:cNvSpPr>
          <p:nvPr>
            <p:ph type="body" idx="1"/>
          </p:nvPr>
        </p:nvSpPr>
        <p:spPr/>
        <p:txBody>
          <a:bodyPr/>
          <a:lstStyle/>
          <a:p>
            <a:r>
              <a:rPr lang="en-US" altLang="en-US"/>
              <a:t>Whenever two objects come into contact with one another, there is an exchange of materials between them. </a:t>
            </a:r>
          </a:p>
          <a:p>
            <a:r>
              <a:rPr lang="en-US" altLang="en-US"/>
              <a:t>= a cross transfer of materials </a:t>
            </a:r>
          </a:p>
          <a:p>
            <a:pPr lvl="1"/>
            <a:r>
              <a:rPr lang="en-US" altLang="en-US"/>
              <a:t>Page 9 </a:t>
            </a:r>
            <a:r>
              <a:rPr lang="en-US" altLang="en-US" i="1"/>
              <a:t>Criminalistics</a:t>
            </a:r>
            <a:r>
              <a:rPr lang="en-US" altLang="en-US"/>
              <a:t>, 9</a:t>
            </a:r>
            <a:r>
              <a:rPr lang="en-US" altLang="en-US" baseline="30000"/>
              <a:t>th</a:t>
            </a:r>
            <a:r>
              <a:rPr lang="en-US" altLang="en-US"/>
              <a:t> edition</a:t>
            </a:r>
          </a:p>
        </p:txBody>
      </p:sp>
      <p:pic>
        <p:nvPicPr>
          <p:cNvPr id="2054" name="Picture 6" descr="MC900055527[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3124200"/>
            <a:ext cx="2482850" cy="32988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1"/>
          <p:cNvSpPr>
            <a:spLocks noGrp="1"/>
          </p:cNvSpPr>
          <p:nvPr>
            <p:ph type="title"/>
          </p:nvPr>
        </p:nvSpPr>
        <p:spPr>
          <a:noFill/>
          <a:extLst>
            <a:ext uri="{909E8E84-426E-40DD-AFC4-6F175D3DCCD1}">
              <a14:hiddenFill xmlns:a14="http://schemas.microsoft.com/office/drawing/2010/main">
                <a:solidFill>
                  <a:srgbClr val="0080A2"/>
                </a:solidFill>
              </a14:hiddenFill>
            </a:ext>
            <a:ext uri="{91240B29-F687-4F45-9708-019B960494DF}">
              <a14:hiddenLine xmlns:a14="http://schemas.microsoft.com/office/drawing/2010/main" w="9525">
                <a:solidFill>
                  <a:srgbClr val="214C90"/>
                </a:solidFill>
                <a:miter lim="800000"/>
                <a:headEnd/>
                <a:tailEnd/>
              </a14:hiddenLine>
            </a:ext>
          </a:extLst>
        </p:spPr>
        <p:txBody>
          <a:bodyPr/>
          <a:lstStyle/>
          <a:p>
            <a:r>
              <a:rPr lang="fi-FI" altLang="en-US" b="1" smtClean="0">
                <a:latin typeface="Verdana" panose="020B0604030504040204" pitchFamily="34" charset="0"/>
              </a:rPr>
              <a:t>Figure 9–12d   </a:t>
            </a:r>
            <a:r>
              <a:rPr lang="fi-FI" altLang="en-US" smtClean="0">
                <a:latin typeface="Verdana" panose="020B0604030504040204" pitchFamily="34" charset="0"/>
              </a:rPr>
              <a:t>Determination of the refractive index of glass. </a:t>
            </a:r>
            <a:r>
              <a:rPr altLang="en-US" smtClean="0">
                <a:latin typeface="Verdana" panose="020B0604030504040204" pitchFamily="34" charset="0"/>
              </a:rPr>
              <a:t>At the higher temperature of 160</a:t>
            </a:r>
            <a:r>
              <a:rPr lang="it-IT" altLang="en-US" smtClean="0">
                <a:latin typeface="Times New Roman" panose="02020603050405020304" pitchFamily="18" charset="0"/>
                <a:cs typeface="Times New Roman" panose="02020603050405020304" pitchFamily="18" charset="0"/>
              </a:rPr>
              <a:t>°</a:t>
            </a:r>
            <a:r>
              <a:rPr altLang="en-US" smtClean="0">
                <a:latin typeface="Verdana" panose="020B0604030504040204" pitchFamily="34" charset="0"/>
              </a:rPr>
              <a:t>C, the liquid has a much lower index than the glass, resulting in significant edge contrast. The reference glass fragments shown here has a refractive index of 1.529.</a:t>
            </a:r>
          </a:p>
        </p:txBody>
      </p:sp>
      <p:pic>
        <p:nvPicPr>
          <p:cNvPr id="37890" name="Picture 1"/>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19200" y="1071563"/>
            <a:ext cx="67056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116694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1"/>
          <p:cNvSpPr>
            <a:spLocks noGrp="1"/>
          </p:cNvSpPr>
          <p:nvPr>
            <p:ph type="title"/>
          </p:nvPr>
        </p:nvSpPr>
        <p:spPr>
          <a:noFill/>
          <a:extLst>
            <a:ext uri="{909E8E84-426E-40DD-AFC4-6F175D3DCCD1}">
              <a14:hiddenFill xmlns:a14="http://schemas.microsoft.com/office/drawing/2010/main">
                <a:solidFill>
                  <a:srgbClr val="0080A2"/>
                </a:solidFill>
              </a14:hiddenFill>
            </a:ext>
            <a:ext uri="{91240B29-F687-4F45-9708-019B960494DF}">
              <a14:hiddenLine xmlns:a14="http://schemas.microsoft.com/office/drawing/2010/main" w="9525">
                <a:solidFill>
                  <a:srgbClr val="214C90"/>
                </a:solidFill>
                <a:miter lim="800000"/>
                <a:headEnd/>
                <a:tailEnd/>
              </a14:hiddenLine>
            </a:ext>
          </a:extLst>
        </p:spPr>
        <p:txBody>
          <a:bodyPr/>
          <a:lstStyle/>
          <a:p>
            <a:r>
              <a:rPr lang="fi-FI" altLang="en-US" b="1" smtClean="0">
                <a:latin typeface="Verdana" panose="020B0604030504040204" pitchFamily="34" charset="0"/>
              </a:rPr>
              <a:t>Figure 9–13   </a:t>
            </a:r>
            <a:r>
              <a:rPr lang="fi-FI" altLang="en-US" smtClean="0">
                <a:latin typeface="Verdana" panose="020B0604030504040204" pitchFamily="34" charset="0"/>
              </a:rPr>
              <a:t>Frequency of occurrence of refractive index values (measured with sodium D light) for approximately two thousand flat glass specimens received by the FBI Laboratory.</a:t>
            </a:r>
            <a:endParaRPr altLang="en-US" smtClean="0">
              <a:latin typeface="Verdana" panose="020B0604030504040204" pitchFamily="34" charset="0"/>
            </a:endParaRPr>
          </a:p>
        </p:txBody>
      </p:sp>
      <p:pic>
        <p:nvPicPr>
          <p:cNvPr id="38914" name="Picture 1"/>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1663" y="1066800"/>
            <a:ext cx="7940675"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046333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1"/>
          <p:cNvSpPr>
            <a:spLocks noGrp="1"/>
          </p:cNvSpPr>
          <p:nvPr>
            <p:ph type="title"/>
          </p:nvPr>
        </p:nvSpPr>
        <p:spPr>
          <a:noFill/>
          <a:extLst>
            <a:ext uri="{909E8E84-426E-40DD-AFC4-6F175D3DCCD1}">
              <a14:hiddenFill xmlns:a14="http://schemas.microsoft.com/office/drawing/2010/main">
                <a:solidFill>
                  <a:srgbClr val="0080A2"/>
                </a:solidFill>
              </a14:hiddenFill>
            </a:ext>
            <a:ext uri="{91240B29-F687-4F45-9708-019B960494DF}">
              <a14:hiddenLine xmlns:a14="http://schemas.microsoft.com/office/drawing/2010/main" w="9525">
                <a:solidFill>
                  <a:srgbClr val="214C90"/>
                </a:solidFill>
                <a:miter lim="800000"/>
                <a:headEnd/>
                <a:tailEnd/>
              </a14:hiddenLine>
            </a:ext>
          </a:extLst>
        </p:spPr>
        <p:txBody>
          <a:bodyPr/>
          <a:lstStyle/>
          <a:p>
            <a:r>
              <a:rPr lang="fi-FI" altLang="en-US" b="1" smtClean="0">
                <a:latin typeface="Verdana" panose="020B0604030504040204" pitchFamily="34" charset="0"/>
              </a:rPr>
              <a:t>Figure 9–14   </a:t>
            </a:r>
            <a:r>
              <a:rPr lang="fi-FI" altLang="en-US" smtClean="0">
                <a:latin typeface="Verdana" panose="020B0604030504040204" pitchFamily="34" charset="0"/>
              </a:rPr>
              <a:t>The elemental profile of a glass fragment is obtained by aiming a high-energy laser beam at a glass particle, inducing the emission of light wavelengths corresponding to the identity of the elements present in the glass.</a:t>
            </a:r>
            <a:endParaRPr altLang="en-US" smtClean="0">
              <a:latin typeface="Verdana" panose="020B0604030504040204" pitchFamily="34" charset="0"/>
            </a:endParaRPr>
          </a:p>
        </p:txBody>
      </p:sp>
      <p:pic>
        <p:nvPicPr>
          <p:cNvPr id="39938" name="Picture 1"/>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22375" y="1066800"/>
            <a:ext cx="669925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393363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1"/>
          <p:cNvSpPr>
            <a:spLocks noGrp="1"/>
          </p:cNvSpPr>
          <p:nvPr>
            <p:ph type="title"/>
          </p:nvPr>
        </p:nvSpPr>
        <p:spPr>
          <a:noFill/>
          <a:extLst>
            <a:ext uri="{909E8E84-426E-40DD-AFC4-6F175D3DCCD1}">
              <a14:hiddenFill xmlns:a14="http://schemas.microsoft.com/office/drawing/2010/main">
                <a:solidFill>
                  <a:srgbClr val="0080A2"/>
                </a:solidFill>
              </a14:hiddenFill>
            </a:ext>
            <a:ext uri="{91240B29-F687-4F45-9708-019B960494DF}">
              <a14:hiddenLine xmlns:a14="http://schemas.microsoft.com/office/drawing/2010/main" w="9525">
                <a:solidFill>
                  <a:srgbClr val="214C90"/>
                </a:solidFill>
                <a:miter lim="800000"/>
                <a:headEnd/>
                <a:tailEnd/>
              </a14:hiddenLine>
            </a:ext>
          </a:extLst>
        </p:spPr>
        <p:txBody>
          <a:bodyPr/>
          <a:lstStyle/>
          <a:p>
            <a:r>
              <a:rPr lang="fi-FI" altLang="en-US" b="1" smtClean="0">
                <a:latin typeface="Verdana" panose="020B0604030504040204" pitchFamily="34" charset="0"/>
              </a:rPr>
              <a:t>Figure 9–17   </a:t>
            </a:r>
            <a:r>
              <a:rPr lang="fi-FI" altLang="en-US" smtClean="0">
                <a:latin typeface="Verdana" panose="020B0604030504040204" pitchFamily="34" charset="0"/>
              </a:rPr>
              <a:t>Production of radial and concentric fractures in glass. (a) Radial cracks are formed first, commencing on the side of the glass opposite to the destructive force. (b) Concentric cracks occur afterward, starting on the same side as the force.</a:t>
            </a:r>
            <a:endParaRPr altLang="en-US" smtClean="0">
              <a:latin typeface="Verdana" panose="020B0604030504040204" pitchFamily="34" charset="0"/>
            </a:endParaRPr>
          </a:p>
        </p:txBody>
      </p:sp>
      <p:pic>
        <p:nvPicPr>
          <p:cNvPr id="43010" name="Picture 1"/>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25750" y="1143000"/>
            <a:ext cx="34925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195173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1"/>
          <p:cNvSpPr>
            <a:spLocks noGrp="1"/>
          </p:cNvSpPr>
          <p:nvPr>
            <p:ph type="title"/>
          </p:nvPr>
        </p:nvSpPr>
        <p:spPr>
          <a:noFill/>
          <a:extLst>
            <a:ext uri="{909E8E84-426E-40DD-AFC4-6F175D3DCCD1}">
              <a14:hiddenFill xmlns:a14="http://schemas.microsoft.com/office/drawing/2010/main">
                <a:solidFill>
                  <a:srgbClr val="0080A2"/>
                </a:solidFill>
              </a14:hiddenFill>
            </a:ext>
            <a:ext uri="{91240B29-F687-4F45-9708-019B960494DF}">
              <a14:hiddenLine xmlns:a14="http://schemas.microsoft.com/office/drawing/2010/main" w="9525">
                <a:solidFill>
                  <a:srgbClr val="214C90"/>
                </a:solidFill>
                <a:miter lim="800000"/>
                <a:headEnd/>
                <a:tailEnd/>
              </a14:hiddenLine>
            </a:ext>
          </a:extLst>
        </p:spPr>
        <p:txBody>
          <a:bodyPr/>
          <a:lstStyle/>
          <a:p>
            <a:r>
              <a:rPr lang="fi-FI" altLang="en-US" b="1" smtClean="0">
                <a:latin typeface="Verdana" panose="020B0604030504040204" pitchFamily="34" charset="0"/>
              </a:rPr>
              <a:t>Figure 9–18   </a:t>
            </a:r>
            <a:r>
              <a:rPr lang="fi-FI" altLang="en-US" smtClean="0">
                <a:latin typeface="Verdana" panose="020B0604030504040204" pitchFamily="34" charset="0"/>
              </a:rPr>
              <a:t>Stress marks on the edge of a radial glass fracture. Arrow indicates direction of force.</a:t>
            </a:r>
            <a:endParaRPr altLang="en-US" smtClean="0">
              <a:latin typeface="Verdana" panose="020B0604030504040204" pitchFamily="34" charset="0"/>
            </a:endParaRPr>
          </a:p>
        </p:txBody>
      </p:sp>
      <p:pic>
        <p:nvPicPr>
          <p:cNvPr id="44034" name="Picture 1"/>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05225" y="1042988"/>
            <a:ext cx="173355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428349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1"/>
          <p:cNvSpPr>
            <a:spLocks noGrp="1"/>
          </p:cNvSpPr>
          <p:nvPr>
            <p:ph type="title"/>
          </p:nvPr>
        </p:nvSpPr>
        <p:spPr>
          <a:noFill/>
          <a:extLst>
            <a:ext uri="{909E8E84-426E-40DD-AFC4-6F175D3DCCD1}">
              <a14:hiddenFill xmlns:a14="http://schemas.microsoft.com/office/drawing/2010/main">
                <a:solidFill>
                  <a:srgbClr val="0080A2"/>
                </a:solidFill>
              </a14:hiddenFill>
            </a:ext>
            <a:ext uri="{91240B29-F687-4F45-9708-019B960494DF}">
              <a14:hiddenLine xmlns:a14="http://schemas.microsoft.com/office/drawing/2010/main" w="9525">
                <a:solidFill>
                  <a:srgbClr val="214C90"/>
                </a:solidFill>
                <a:miter lim="800000"/>
                <a:headEnd/>
                <a:tailEnd/>
              </a14:hiddenLine>
            </a:ext>
          </a:extLst>
        </p:spPr>
        <p:txBody>
          <a:bodyPr/>
          <a:lstStyle/>
          <a:p>
            <a:r>
              <a:rPr lang="fi-FI" altLang="en-US" b="1" smtClean="0">
                <a:latin typeface="Verdana" panose="020B0604030504040204" pitchFamily="34" charset="0"/>
              </a:rPr>
              <a:t>Figure 9–19   </a:t>
            </a:r>
            <a:r>
              <a:rPr lang="fi-FI" altLang="en-US" smtClean="0">
                <a:latin typeface="Verdana" panose="020B0604030504040204" pitchFamily="34" charset="0"/>
              </a:rPr>
              <a:t>Two bullet holes in a piece of glass. The left hole preceded the right hole.</a:t>
            </a:r>
            <a:endParaRPr altLang="en-US" smtClean="0">
              <a:latin typeface="Verdana" panose="020B0604030504040204" pitchFamily="34" charset="0"/>
            </a:endParaRPr>
          </a:p>
        </p:txBody>
      </p:sp>
      <p:pic>
        <p:nvPicPr>
          <p:cNvPr id="45058" name="Picture 1"/>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5988" y="1066800"/>
            <a:ext cx="7312025"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151581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altLang="en-US" sz="4000"/>
              <a:t>Examination of Physical Evidence</a:t>
            </a:r>
          </a:p>
        </p:txBody>
      </p:sp>
      <p:sp>
        <p:nvSpPr>
          <p:cNvPr id="6147" name="Rectangle 3"/>
          <p:cNvSpPr>
            <a:spLocks noGrp="1" noChangeArrowheads="1"/>
          </p:cNvSpPr>
          <p:nvPr>
            <p:ph type="body" idx="1"/>
          </p:nvPr>
        </p:nvSpPr>
        <p:spPr/>
        <p:txBody>
          <a:bodyPr/>
          <a:lstStyle/>
          <a:p>
            <a:pPr>
              <a:lnSpc>
                <a:spcPct val="90000"/>
              </a:lnSpc>
            </a:pPr>
            <a:r>
              <a:rPr lang="en-US" altLang="en-US" u="sng"/>
              <a:t>Identification, what is it?</a:t>
            </a:r>
          </a:p>
          <a:p>
            <a:pPr lvl="1">
              <a:lnSpc>
                <a:spcPct val="90000"/>
              </a:lnSpc>
            </a:pPr>
            <a:r>
              <a:rPr lang="en-US" altLang="en-US"/>
              <a:t>Determine the physical or chemical identity of a substance with as near absolute certainty as existing analytical techniques will allow</a:t>
            </a:r>
          </a:p>
          <a:p>
            <a:pPr>
              <a:lnSpc>
                <a:spcPct val="90000"/>
              </a:lnSpc>
            </a:pPr>
            <a:r>
              <a:rPr lang="en-US" altLang="en-US" u="sng"/>
              <a:t>Comparison</a:t>
            </a:r>
          </a:p>
          <a:p>
            <a:pPr lvl="1">
              <a:lnSpc>
                <a:spcPct val="90000"/>
              </a:lnSpc>
            </a:pPr>
            <a:r>
              <a:rPr lang="en-US" altLang="en-US"/>
              <a:t>Does the evidence share a common origin with a standard or reference sample?</a:t>
            </a:r>
          </a:p>
          <a:p>
            <a:pPr lvl="1">
              <a:lnSpc>
                <a:spcPct val="90000"/>
              </a:lnSpc>
            </a:pPr>
            <a:r>
              <a:rPr lang="en-US" altLang="en-US"/>
              <a:t>Often a sample collected from a suspect is compared to a sample collected from the crime scene.</a:t>
            </a:r>
          </a:p>
          <a:p>
            <a:pPr lvl="1">
              <a:lnSpc>
                <a:spcPct val="90000"/>
              </a:lnSpc>
            </a:pPr>
            <a:endParaRPr lang="en-US" altLang="en-US"/>
          </a:p>
          <a:p>
            <a:pPr lvl="1">
              <a:lnSpc>
                <a:spcPct val="90000"/>
              </a:lnSpc>
            </a:pPr>
            <a:endParaRPr lang="en-US"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ltLang="en-US"/>
              <a:t>How is glass characterized?</a:t>
            </a:r>
          </a:p>
        </p:txBody>
      </p:sp>
      <p:sp>
        <p:nvSpPr>
          <p:cNvPr id="7171" name="Rectangle 3"/>
          <p:cNvSpPr>
            <a:spLocks noGrp="1" noChangeArrowheads="1"/>
          </p:cNvSpPr>
          <p:nvPr>
            <p:ph type="body" idx="1"/>
          </p:nvPr>
        </p:nvSpPr>
        <p:spPr/>
        <p:txBody>
          <a:bodyPr/>
          <a:lstStyle/>
          <a:p>
            <a:r>
              <a:rPr lang="en-US" altLang="en-US"/>
              <a:t>Physical comparison</a:t>
            </a:r>
          </a:p>
          <a:p>
            <a:pPr lvl="1"/>
            <a:r>
              <a:rPr lang="en-US" altLang="en-US"/>
              <a:t>Glass sample collected from the suspect is compared to glass samples collected from the crime scene</a:t>
            </a:r>
          </a:p>
          <a:p>
            <a:r>
              <a:rPr lang="en-US" altLang="en-US"/>
              <a:t>Refractive Index</a:t>
            </a:r>
          </a:p>
          <a:p>
            <a:r>
              <a:rPr lang="en-US" altLang="en-US"/>
              <a:t>Density</a:t>
            </a:r>
          </a:p>
          <a:p>
            <a:endParaRPr lang="en-US" altLang="en-US"/>
          </a:p>
        </p:txBody>
      </p:sp>
      <p:pic>
        <p:nvPicPr>
          <p:cNvPr id="7172" name="Picture 4" descr="MC90011297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5800" y="3733800"/>
            <a:ext cx="3463925" cy="19716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ltLang="en-US"/>
              <a:t>Glass Analysis</a:t>
            </a:r>
          </a:p>
        </p:txBody>
      </p:sp>
      <p:sp>
        <p:nvSpPr>
          <p:cNvPr id="8195" name="Rectangle 3"/>
          <p:cNvSpPr>
            <a:spLocks noGrp="1" noChangeArrowheads="1"/>
          </p:cNvSpPr>
          <p:nvPr>
            <p:ph type="body" idx="1"/>
          </p:nvPr>
        </p:nvSpPr>
        <p:spPr/>
        <p:txBody>
          <a:bodyPr/>
          <a:lstStyle/>
          <a:p>
            <a:r>
              <a:rPr lang="en-US" altLang="en-US"/>
              <a:t>Forensic scientists find and measure properties associating one glass fragment with another while minimizing or eliminating other sources</a:t>
            </a:r>
          </a:p>
          <a:p>
            <a:r>
              <a:rPr lang="en-US" altLang="en-US"/>
              <a:t>Great evidential value when a fragment can be individualized to one source</a:t>
            </a:r>
          </a:p>
          <a:p>
            <a:pPr lvl="1"/>
            <a:r>
              <a:rPr lang="en-US" altLang="en-US"/>
              <a:t>Requires the physical matching of crime scene and suspect glass (they fit together)</a:t>
            </a:r>
          </a:p>
        </p:txBody>
      </p:sp>
      <p:pic>
        <p:nvPicPr>
          <p:cNvPr id="8196" name="Picture 4" descr="MC900370484[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39000" y="0"/>
            <a:ext cx="1719263" cy="17970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ltLang="en-US" sz="4000"/>
              <a:t>When the pieces don’t fit together:</a:t>
            </a:r>
          </a:p>
        </p:txBody>
      </p:sp>
      <p:sp>
        <p:nvSpPr>
          <p:cNvPr id="9219" name="Rectangle 3"/>
          <p:cNvSpPr>
            <a:spLocks noGrp="1" noChangeArrowheads="1"/>
          </p:cNvSpPr>
          <p:nvPr>
            <p:ph type="body" idx="1"/>
          </p:nvPr>
        </p:nvSpPr>
        <p:spPr/>
        <p:txBody>
          <a:bodyPr/>
          <a:lstStyle/>
          <a:p>
            <a:r>
              <a:rPr lang="en-US" altLang="en-US"/>
              <a:t>Chemical composition of window glass does not vary much</a:t>
            </a:r>
          </a:p>
          <a:p>
            <a:r>
              <a:rPr lang="en-US" altLang="en-US"/>
              <a:t>Trace elements have been found helpful for narrowing the origin of the glass</a:t>
            </a:r>
          </a:p>
          <a:p>
            <a:r>
              <a:rPr lang="en-US" altLang="en-US"/>
              <a:t>Refractive index and density are class characteristics; they cannot provide the sole criteria for individualizing glass to a common source.</a:t>
            </a:r>
          </a:p>
        </p:txBody>
      </p:sp>
      <p:pic>
        <p:nvPicPr>
          <p:cNvPr id="9220" name="Picture 4" descr="MC90011297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5000" y="5275263"/>
            <a:ext cx="2778125" cy="158273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ltLang="en-US" sz="4000"/>
              <a:t>What can refractive index and density do?</a:t>
            </a:r>
          </a:p>
        </p:txBody>
      </p:sp>
      <p:sp>
        <p:nvSpPr>
          <p:cNvPr id="10243" name="Rectangle 3"/>
          <p:cNvSpPr>
            <a:spLocks noGrp="1" noChangeArrowheads="1"/>
          </p:cNvSpPr>
          <p:nvPr>
            <p:ph type="body" idx="1"/>
          </p:nvPr>
        </p:nvSpPr>
        <p:spPr/>
        <p:txBody>
          <a:bodyPr/>
          <a:lstStyle/>
          <a:p>
            <a:r>
              <a:rPr lang="en-US" altLang="en-US"/>
              <a:t>Provide the analyst sufficient data to evaluate the significance of a glass comparison</a:t>
            </a:r>
          </a:p>
          <a:p>
            <a:r>
              <a:rPr lang="en-US" altLang="en-US"/>
              <a:t>The absence of comparable density and refractive index will exclude fragments originating from different sources.</a:t>
            </a:r>
          </a:p>
        </p:txBody>
      </p:sp>
      <p:pic>
        <p:nvPicPr>
          <p:cNvPr id="10244" name="Picture 4" descr="dglxasset[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7400" y="4953000"/>
            <a:ext cx="2098675" cy="10842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1"/>
          <p:cNvSpPr>
            <a:spLocks noGrp="1"/>
          </p:cNvSpPr>
          <p:nvPr>
            <p:ph type="title"/>
          </p:nvPr>
        </p:nvSpPr>
        <p:spPr>
          <a:noFill/>
          <a:extLst>
            <a:ext uri="{909E8E84-426E-40DD-AFC4-6F175D3DCCD1}">
              <a14:hiddenFill xmlns:a14="http://schemas.microsoft.com/office/drawing/2010/main">
                <a:solidFill>
                  <a:srgbClr val="0080A2"/>
                </a:solidFill>
              </a14:hiddenFill>
            </a:ext>
            <a:ext uri="{91240B29-F687-4F45-9708-019B960494DF}">
              <a14:hiddenLine xmlns:a14="http://schemas.microsoft.com/office/drawing/2010/main" w="9525">
                <a:solidFill>
                  <a:srgbClr val="214C90"/>
                </a:solidFill>
                <a:miter lim="800000"/>
                <a:headEnd/>
                <a:tailEnd/>
              </a14:hiddenLine>
            </a:ext>
          </a:extLst>
        </p:spPr>
        <p:txBody>
          <a:bodyPr/>
          <a:lstStyle/>
          <a:p>
            <a:r>
              <a:rPr lang="fi-FI" altLang="en-US" b="1" smtClean="0">
                <a:latin typeface="Verdana" panose="020B0604030504040204" pitchFamily="34" charset="0"/>
              </a:rPr>
              <a:t>Figure 9–12a   </a:t>
            </a:r>
            <a:r>
              <a:rPr lang="fi-FI" altLang="en-US" smtClean="0">
                <a:latin typeface="Verdana" panose="020B0604030504040204" pitchFamily="34" charset="0"/>
              </a:rPr>
              <a:t>Determination of the refractive index of glass. Glass particles are immersed in a liquid of a much higher refractive index at a temperature of </a:t>
            </a:r>
            <a:r>
              <a:rPr altLang="en-US" smtClean="0">
                <a:latin typeface="Verdana" panose="020B0604030504040204" pitchFamily="34" charset="0"/>
              </a:rPr>
              <a:t>20</a:t>
            </a:r>
            <a:r>
              <a:rPr lang="it-IT" altLang="en-US" smtClean="0">
                <a:latin typeface="Times New Roman" panose="02020603050405020304" pitchFamily="18" charset="0"/>
                <a:cs typeface="Times New Roman" panose="02020603050405020304" pitchFamily="18" charset="0"/>
              </a:rPr>
              <a:t>° </a:t>
            </a:r>
            <a:r>
              <a:rPr altLang="en-US" smtClean="0">
                <a:latin typeface="Verdana" panose="020B0604030504040204" pitchFamily="34" charset="0"/>
              </a:rPr>
              <a:t>C. </a:t>
            </a:r>
          </a:p>
        </p:txBody>
      </p:sp>
      <p:pic>
        <p:nvPicPr>
          <p:cNvPr id="34818" name="Picture 1"/>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19200" y="1066800"/>
            <a:ext cx="67056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878076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19200" y="1066800"/>
            <a:ext cx="67056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564528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1"/>
          <p:cNvSpPr>
            <a:spLocks noGrp="1"/>
          </p:cNvSpPr>
          <p:nvPr>
            <p:ph type="title"/>
          </p:nvPr>
        </p:nvSpPr>
        <p:spPr>
          <a:noFill/>
          <a:extLst>
            <a:ext uri="{909E8E84-426E-40DD-AFC4-6F175D3DCCD1}">
              <a14:hiddenFill xmlns:a14="http://schemas.microsoft.com/office/drawing/2010/main">
                <a:solidFill>
                  <a:srgbClr val="0080A2"/>
                </a:solidFill>
              </a14:hiddenFill>
            </a:ext>
            <a:ext uri="{91240B29-F687-4F45-9708-019B960494DF}">
              <a14:hiddenLine xmlns:a14="http://schemas.microsoft.com/office/drawing/2010/main" w="9525">
                <a:solidFill>
                  <a:srgbClr val="214C90"/>
                </a:solidFill>
                <a:miter lim="800000"/>
                <a:headEnd/>
                <a:tailEnd/>
              </a14:hiddenLine>
            </a:ext>
          </a:extLst>
        </p:spPr>
        <p:txBody>
          <a:bodyPr/>
          <a:lstStyle/>
          <a:p>
            <a:r>
              <a:rPr lang="fi-FI" altLang="en-US" b="1" smtClean="0">
                <a:latin typeface="Verdana" panose="020B0604030504040204" pitchFamily="34" charset="0"/>
              </a:rPr>
              <a:t>Figure 9–12c   </a:t>
            </a:r>
            <a:r>
              <a:rPr lang="fi-FI" altLang="en-US" smtClean="0">
                <a:latin typeface="Verdana" panose="020B0604030504040204" pitchFamily="34" charset="0"/>
              </a:rPr>
              <a:t>Determination of the refractive index of glass. </a:t>
            </a:r>
            <a:r>
              <a:rPr altLang="en-US" smtClean="0">
                <a:latin typeface="Verdana" panose="020B0604030504040204" pitchFamily="34" charset="0"/>
              </a:rPr>
              <a:t>The refractive index of the liquid is closest to that of the glass at 100</a:t>
            </a:r>
            <a:r>
              <a:rPr lang="it-IT" altLang="en-US" smtClean="0">
                <a:latin typeface="Times New Roman" panose="02020603050405020304" pitchFamily="18" charset="0"/>
                <a:cs typeface="Times New Roman" panose="02020603050405020304" pitchFamily="18" charset="0"/>
              </a:rPr>
              <a:t>° </a:t>
            </a:r>
            <a:r>
              <a:rPr altLang="en-US" smtClean="0">
                <a:latin typeface="Verdana" panose="020B0604030504040204" pitchFamily="34" charset="0"/>
              </a:rPr>
              <a:t>C, as shown by the disappearance of the glass and the Becke lines. </a:t>
            </a:r>
          </a:p>
        </p:txBody>
      </p:sp>
      <p:pic>
        <p:nvPicPr>
          <p:cNvPr id="36866" name="Picture 1"/>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19200" y="1066800"/>
            <a:ext cx="67056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24461177"/>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tt_design">
  <a:themeElements>
    <a:clrScheme name="Custom 8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3232C8"/>
      </a:hlink>
      <a:folHlink>
        <a:srgbClr val="9632C8"/>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33</TotalTime>
  <Words>536</Words>
  <Application>Microsoft Office PowerPoint</Application>
  <PresentationFormat>On-screen Show (4:3)</PresentationFormat>
  <Paragraphs>34</Paragraphs>
  <Slides>15</Slides>
  <Notes>0</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15</vt:i4>
      </vt:variant>
    </vt:vector>
  </HeadingPairs>
  <TitlesOfParts>
    <vt:vector size="26" baseType="lpstr">
      <vt:lpstr>MS PGothic</vt:lpstr>
      <vt:lpstr>MS PGothic</vt:lpstr>
      <vt:lpstr>Arial</vt:lpstr>
      <vt:lpstr>Calibri</vt:lpstr>
      <vt:lpstr>Lucida Grande</vt:lpstr>
      <vt:lpstr>Times</vt:lpstr>
      <vt:lpstr>Times New Roman</vt:lpstr>
      <vt:lpstr>Verdana</vt:lpstr>
      <vt:lpstr>Wingdings</vt:lpstr>
      <vt:lpstr>Default Design</vt:lpstr>
      <vt:lpstr>mott_design</vt:lpstr>
      <vt:lpstr>Locard’s Exchange Principle</vt:lpstr>
      <vt:lpstr>Examination of Physical Evidence</vt:lpstr>
      <vt:lpstr>How is glass characterized?</vt:lpstr>
      <vt:lpstr>Glass Analysis</vt:lpstr>
      <vt:lpstr>When the pieces don’t fit together:</vt:lpstr>
      <vt:lpstr>What can refractive index and density do?</vt:lpstr>
      <vt:lpstr>Figure 9–12a   Determination of the refractive index of glass. Glass particles are immersed in a liquid of a much higher refractive index at a temperature of 20° C. </vt:lpstr>
      <vt:lpstr>PowerPoint Presentation</vt:lpstr>
      <vt:lpstr>Figure 9–12c   Determination of the refractive index of glass. The refractive index of the liquid is closest to that of the glass at 100° C, as shown by the disappearance of the glass and the Becke lines. </vt:lpstr>
      <vt:lpstr>Figure 9–12d   Determination of the refractive index of glass. At the higher temperature of 160°C, the liquid has a much lower index than the glass, resulting in significant edge contrast. The reference glass fragments shown here has a refractive index of 1.529.</vt:lpstr>
      <vt:lpstr>Figure 9–13   Frequency of occurrence of refractive index values (measured with sodium D light) for approximately two thousand flat glass specimens received by the FBI Laboratory.</vt:lpstr>
      <vt:lpstr>Figure 9–14   The elemental profile of a glass fragment is obtained by aiming a high-energy laser beam at a glass particle, inducing the emission of light wavelengths corresponding to the identity of the elements present in the glass.</vt:lpstr>
      <vt:lpstr>Figure 9–17   Production of radial and concentric fractures in glass. (a) Radial cracks are formed first, commencing on the side of the glass opposite to the destructive force. (b) Concentric cracks occur afterward, starting on the same side as the force.</vt:lpstr>
      <vt:lpstr>Figure 9–18   Stress marks on the edge of a radial glass fracture. Arrow indicates direction of force.</vt:lpstr>
      <vt:lpstr>Figure 9–19   Two bullet holes in a piece of glass. The left hole preceded the right hole.</vt:lpstr>
    </vt:vector>
  </TitlesOfParts>
  <Company>Lane Community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Locard’s Exchange Principle</dc:title>
  <dc:creator>LCC Department</dc:creator>
  <cp:lastModifiedBy>nwtech</cp:lastModifiedBy>
  <cp:revision>9</cp:revision>
  <dcterms:created xsi:type="dcterms:W3CDTF">2011-04-06T16:11:10Z</dcterms:created>
  <dcterms:modified xsi:type="dcterms:W3CDTF">2018-04-09T18:16:02Z</dcterms:modified>
</cp:coreProperties>
</file>