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93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1C724-9DE7-4D12-9154-C76DF56910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8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50F56-6590-485A-A926-F939A637CE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5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B63EA-B0F1-4FC9-899E-AAB5086B78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0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502E0B-69DF-4470-B106-B0796F45BC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81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983C37-C1F2-4A47-BF7B-C5C292FB3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7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13659-BA05-4B6E-A26E-E5731CBD76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0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D2C77-A026-48B3-9C74-ED7029216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7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A6247-3F74-49D6-9A6D-70C138F681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19E72-0717-4C98-8C60-0DF3DE5A30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95A16-3336-41FB-AC45-46407BCD7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9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557DB-A774-4301-9760-077733885F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5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CB2B7-A08F-4657-85E8-1C2E358B86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7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25EC4-DC41-4E2E-B318-F1715F4C21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3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9EBE45-19E0-4ED2-B0B4-85F655DECC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Forensic Serology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Blood is distinguishable by type and can be used to link a sample to an individual</a:t>
            </a:r>
          </a:p>
          <a:p>
            <a:r>
              <a:rPr lang="en-US"/>
              <a:t>ABO system is used</a:t>
            </a:r>
          </a:p>
          <a:p>
            <a:r>
              <a:rPr lang="en-US"/>
              <a:t>Results are disastrous if different blood types are mixed</a:t>
            </a:r>
          </a:p>
          <a:p>
            <a:r>
              <a:rPr lang="en-US"/>
              <a:t>No two individuals, except twins were thought to have identical blood factors</a:t>
            </a:r>
          </a:p>
          <a:p>
            <a:r>
              <a:rPr lang="en-US"/>
              <a:t>Blood factors are genetically controlled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2054" name="Picture 6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541588" cy="89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609600"/>
            <a:ext cx="887413" cy="88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glxasset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962400"/>
            <a:ext cx="814388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Blood Testing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why blood of different types should not be mixed.	</a:t>
            </a:r>
          </a:p>
          <a:p>
            <a:r>
              <a:rPr lang="en-US"/>
              <a:t>Blood typing/serology: study of antigen-antibody reactions</a:t>
            </a:r>
          </a:p>
          <a:p>
            <a:r>
              <a:rPr lang="en-US"/>
              <a:t>Lab tests: whole blood is typed using two antiserums, A and B</a:t>
            </a:r>
          </a:p>
          <a:p>
            <a:r>
              <a:rPr lang="en-US"/>
              <a:t>We’ll do this in lab with imitation blood!</a:t>
            </a:r>
          </a:p>
        </p:txBody>
      </p:sp>
      <p:pic>
        <p:nvPicPr>
          <p:cNvPr id="17412" name="Picture 4" descr="MC900286867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1668463" cy="140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MC900227312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10200"/>
            <a:ext cx="3630613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Typing</a:t>
            </a:r>
            <a:endParaRPr lang="en-US" dirty="0"/>
          </a:p>
        </p:txBody>
      </p:sp>
      <p:graphicFrame>
        <p:nvGraphicFramePr>
          <p:cNvPr id="18473" name="Group 4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9727280"/>
              </p:ext>
            </p:extLst>
          </p:nvPr>
        </p:nvGraphicFramePr>
        <p:xfrm>
          <a:off x="457200" y="1447800"/>
          <a:ext cx="8229600" cy="3124201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Antigens 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Anti-serum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Anti-serum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(42%)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(12%)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(3%)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and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(43%)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472" name="Rectangle 4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+ = reaction = agglutination, - = no reaction</a:t>
            </a:r>
          </a:p>
          <a:p>
            <a:r>
              <a:rPr lang="en-US" sz="2400" dirty="0"/>
              <a:t>Can also ID antibodies by adding cells with known antigens</a:t>
            </a:r>
          </a:p>
        </p:txBody>
      </p:sp>
      <p:pic>
        <p:nvPicPr>
          <p:cNvPr id="18475" name="Picture 43" descr="MC9000484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81000"/>
            <a:ext cx="776288" cy="7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Donating Blood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Rh factor (+/-) must also be considered</a:t>
            </a:r>
          </a:p>
          <a:p>
            <a:r>
              <a:rPr lang="en-US" sz="2800"/>
              <a:t>O is the universal donor, AB is the universal acceptor</a:t>
            </a:r>
          </a:p>
        </p:txBody>
      </p:sp>
      <p:graphicFrame>
        <p:nvGraphicFramePr>
          <p:cNvPr id="24613" name="Group 3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6553200" cy="259080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Donate to: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Receive from: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A, 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A, 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B, 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B, 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AB, 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Everyone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4610" name="Picture 34" descr="MC90044714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1371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11" name="Picture 35" descr="MC90028685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133600"/>
            <a:ext cx="2111375" cy="19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Forensic Characterization of Blood: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criminalist asks:</a:t>
            </a:r>
          </a:p>
          <a:p>
            <a:pPr lvl="1"/>
            <a:r>
              <a:rPr lang="en-US"/>
              <a:t>Is the sample blood?</a:t>
            </a:r>
          </a:p>
          <a:p>
            <a:pPr lvl="1"/>
            <a:r>
              <a:rPr lang="en-US"/>
              <a:t>From which species did the sample originate?</a:t>
            </a:r>
          </a:p>
          <a:p>
            <a:pPr lvl="1"/>
            <a:r>
              <a:rPr lang="en-US"/>
              <a:t>If human, how closely is the sample associated with an individual?</a:t>
            </a:r>
          </a:p>
        </p:txBody>
      </p:sp>
      <p:pic>
        <p:nvPicPr>
          <p:cNvPr id="26628" name="Picture 4" descr="MC910216382[3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0"/>
            <a:ext cx="3271838" cy="28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MC900441283[2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33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dglxasset[3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91000"/>
            <a:ext cx="2330450" cy="199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sample blood?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Preliminary color test is used:</a:t>
            </a:r>
          </a:p>
          <a:p>
            <a:pPr lvl="1"/>
            <a:r>
              <a:rPr lang="en-US" sz="2400"/>
              <a:t>Phenolphthalein = Kastle-Meyer color test:</a:t>
            </a:r>
          </a:p>
          <a:p>
            <a:r>
              <a:rPr lang="en-US" sz="2800"/>
              <a:t>Blood stain + reduced phenolphthalein+ H</a:t>
            </a:r>
            <a:r>
              <a:rPr lang="en-US" sz="2800" baseline="-25000"/>
              <a:t>2</a:t>
            </a:r>
            <a:r>
              <a:rPr lang="en-US" sz="2800"/>
              <a:t>O</a:t>
            </a:r>
            <a:r>
              <a:rPr lang="en-US" sz="2800" baseline="-25000"/>
              <a:t>2</a:t>
            </a:r>
            <a:r>
              <a:rPr lang="en-US" sz="2800"/>
              <a:t> are mixed</a:t>
            </a:r>
          </a:p>
          <a:p>
            <a:pPr lvl="1"/>
            <a:r>
              <a:rPr lang="en-US" sz="2400"/>
              <a:t>If the sample is blood, a deep pink </a:t>
            </a:r>
          </a:p>
          <a:p>
            <a:pPr lvl="1">
              <a:buFontTx/>
              <a:buNone/>
            </a:pPr>
            <a:r>
              <a:rPr lang="en-US" sz="2400"/>
              <a:t>	color forms just like on television!</a:t>
            </a:r>
          </a:p>
          <a:p>
            <a:pPr lvl="1"/>
            <a:r>
              <a:rPr lang="en-US" sz="2400"/>
              <a:t>Not a specific test for blood because </a:t>
            </a:r>
          </a:p>
          <a:p>
            <a:pPr lvl="1">
              <a:buFontTx/>
              <a:buNone/>
            </a:pPr>
            <a:r>
              <a:rPr lang="en-US" sz="2400"/>
              <a:t>	some vegetables like potatoes also </a:t>
            </a:r>
          </a:p>
          <a:p>
            <a:pPr lvl="1">
              <a:buFontTx/>
              <a:buNone/>
            </a:pPr>
            <a:r>
              <a:rPr lang="en-US" sz="2400"/>
              <a:t>	turn pink, although it is highly indicative</a:t>
            </a:r>
          </a:p>
          <a:p>
            <a:pPr lvl="1">
              <a:buFontTx/>
              <a:buNone/>
            </a:pPr>
            <a:r>
              <a:rPr lang="en-US" sz="2400"/>
              <a:t>	of blood</a:t>
            </a:r>
          </a:p>
          <a:p>
            <a:pPr lvl="1">
              <a:buFontTx/>
              <a:buNone/>
            </a:pPr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</p:txBody>
      </p:sp>
      <p:pic>
        <p:nvPicPr>
          <p:cNvPr id="27652" name="Picture 4" descr="MC900013393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533400"/>
            <a:ext cx="2403475" cy="154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MC900331282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181600"/>
            <a:ext cx="1795463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MC90019931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3124200"/>
            <a:ext cx="1574800" cy="214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does the Kastle-Meyer test work?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Hemoglobin in blood is a protein that transports oxygen and gives blood its red color</a:t>
            </a:r>
          </a:p>
          <a:p>
            <a:r>
              <a:rPr lang="en-US"/>
              <a:t>Hemoglobin possess peroxidase-like activity</a:t>
            </a:r>
          </a:p>
          <a:p>
            <a:r>
              <a:rPr lang="en-US"/>
              <a:t>Peroxidases are enzymes that accelerate oxidation of several organic compounds by peroxides</a:t>
            </a:r>
          </a:p>
        </p:txBody>
      </p:sp>
      <p:pic>
        <p:nvPicPr>
          <p:cNvPr id="28676" name="Picture 4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562600"/>
            <a:ext cx="8509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dglxasset[4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63" y="990600"/>
            <a:ext cx="1544637" cy="11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Preliminary Color Tests: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Hemastix strips:</a:t>
            </a:r>
          </a:p>
          <a:p>
            <a:pPr lvl="1"/>
            <a:r>
              <a:rPr lang="en-US"/>
              <a:t>In Oregon officers are not trained to use presumptive tests.  Why not? </a:t>
            </a:r>
          </a:p>
          <a:p>
            <a:pPr lvl="1"/>
            <a:r>
              <a:rPr lang="en-US"/>
              <a:t>Instead officers are trained to collect swabs and submit them to the lab for testing.</a:t>
            </a:r>
          </a:p>
          <a:p>
            <a:r>
              <a:rPr lang="en-US"/>
              <a:t> Luminol: produces 			</a:t>
            </a:r>
          </a:p>
          <a:p>
            <a:pPr lvl="1">
              <a:buFontTx/>
              <a:buNone/>
            </a:pPr>
            <a:r>
              <a:rPr lang="en-US"/>
              <a:t>light, not color</a:t>
            </a:r>
          </a:p>
          <a:p>
            <a:endParaRPr lang="en-US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005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Luminol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Objects are sprayed and viewed in a darkened environment</a:t>
            </a:r>
          </a:p>
          <a:p>
            <a:r>
              <a:rPr lang="en-US"/>
              <a:t>Sensitive test, blood is still viewable after a 300 000x dilution</a:t>
            </a:r>
          </a:p>
          <a:p>
            <a:r>
              <a:rPr lang="en-US"/>
              <a:t>Does not interfere with DNA testing</a:t>
            </a:r>
          </a:p>
        </p:txBody>
      </p:sp>
      <p:pic>
        <p:nvPicPr>
          <p:cNvPr id="30724" name="Picture 4" descr="luminol-in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Luminol Work?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Luminol contains 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 and only needs a catalyst or activator</a:t>
            </a:r>
          </a:p>
          <a:p>
            <a:r>
              <a:rPr lang="en-US"/>
              <a:t>Luminol releases energy (blue light) when mixed with an oxidizing agent (H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), an excited molecule is produced</a:t>
            </a:r>
          </a:p>
          <a:p>
            <a:r>
              <a:rPr lang="en-US"/>
              <a:t>The reaction rate is slow however iron in the blood serves as a catalyst</a:t>
            </a:r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257800"/>
            <a:ext cx="2925763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catalyst?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catalyst speeds up a chemical reaction.</a:t>
            </a:r>
          </a:p>
          <a:p>
            <a:r>
              <a:rPr lang="en-US"/>
              <a:t>A catalyst is not consumed in a chemical reaction; it gets recycled.</a:t>
            </a:r>
          </a:p>
          <a:p>
            <a:r>
              <a:rPr lang="en-US"/>
              <a:t>Only a small amount of catalyst is needed.</a:t>
            </a:r>
          </a:p>
        </p:txBody>
      </p:sp>
      <p:pic>
        <p:nvPicPr>
          <p:cNvPr id="32773" name="Picture 5" descr="MC900441729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862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Forensic Serology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 occurrence of blood stains at crimes</a:t>
            </a:r>
          </a:p>
          <a:p>
            <a:r>
              <a:rPr lang="en-US"/>
              <a:t>DNA is now used instead of blood factors</a:t>
            </a:r>
          </a:p>
        </p:txBody>
      </p:sp>
      <p:pic>
        <p:nvPicPr>
          <p:cNvPr id="6148" name="Picture 4" descr="MC910216382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43200"/>
            <a:ext cx="436245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So if we think the sample is blood, how do we know for sure?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Microcrystalline test: chemicals are added and characteristic crystals of hemoglobin derivatives form</a:t>
            </a:r>
          </a:p>
          <a:p>
            <a:r>
              <a:rPr lang="en-US"/>
              <a:t>Crystal tests are less sensitive than color tests and more susceptible to interference from contaminants</a:t>
            </a:r>
          </a:p>
          <a:p>
            <a:r>
              <a:rPr lang="en-US"/>
              <a:t>Tests for human protein or DNA amplification also confirm blood</a:t>
            </a:r>
          </a:p>
        </p:txBody>
      </p:sp>
      <p:pic>
        <p:nvPicPr>
          <p:cNvPr id="49156" name="Picture 4" descr="MC9102163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343400"/>
            <a:ext cx="2184400" cy="19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5" descr="MC900436261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46482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the blood human?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Uses precipitin test: an antibody reacts with an antigen to form a precipitate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Specific antibodies for human and other animal blood are used such as dog, cat, deer</a:t>
            </a:r>
          </a:p>
        </p:txBody>
      </p:sp>
      <p:pic>
        <p:nvPicPr>
          <p:cNvPr id="50180" name="Picture 2" descr="fg12_00700.jpg                                                 0002951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67000"/>
            <a:ext cx="5922963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Precipitin Test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sensitive test, even diluted and aged samples react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  <p:pic>
        <p:nvPicPr>
          <p:cNvPr id="51204" name="Picture 2" descr="fg12_00700.jpg                                                 0002951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71024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closely is the sample associated with an individual?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DNA is now used however until the mid-90’s A-B-O typing was used</a:t>
            </a:r>
          </a:p>
          <a:p>
            <a:r>
              <a:rPr lang="en-US"/>
              <a:t>Other substances in blood were also used:</a:t>
            </a:r>
          </a:p>
          <a:p>
            <a:pPr lvl="1"/>
            <a:r>
              <a:rPr lang="en-US"/>
              <a:t>Enzymes = proteins that regulate biochemical reactions</a:t>
            </a:r>
          </a:p>
          <a:p>
            <a:pPr lvl="1"/>
            <a:r>
              <a:rPr lang="en-US"/>
              <a:t>Polymorphic enzymes exist in different forms and can be separated into components called iso-enzymes</a:t>
            </a:r>
          </a:p>
          <a:p>
            <a:pPr lvl="1"/>
            <a:r>
              <a:rPr lang="en-US"/>
              <a:t>Not everyone has the same iso-enzymes</a:t>
            </a:r>
          </a:p>
        </p:txBody>
      </p:sp>
      <p:pic>
        <p:nvPicPr>
          <p:cNvPr id="52228" name="Picture 4" descr="MC900436915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9" name="Picture 5" descr="MC90008872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4263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MC900286867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363" y="5662613"/>
            <a:ext cx="1417637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 of Heredity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Genetically controlled traits are inherited from our parents</a:t>
            </a:r>
          </a:p>
          <a:p>
            <a:r>
              <a:rPr lang="en-US"/>
              <a:t>Genes:</a:t>
            </a:r>
          </a:p>
          <a:p>
            <a:pPr lvl="1"/>
            <a:r>
              <a:rPr lang="en-US"/>
              <a:t>transmit heredity material</a:t>
            </a:r>
          </a:p>
          <a:p>
            <a:pPr lvl="1"/>
            <a:r>
              <a:rPr lang="en-US"/>
              <a:t>control development of specific characteristics</a:t>
            </a:r>
          </a:p>
          <a:p>
            <a:pPr lvl="1"/>
            <a:r>
              <a:rPr lang="en-US"/>
              <a:t>Positioned on chromosomes</a:t>
            </a:r>
          </a:p>
          <a:p>
            <a:pPr lvl="1"/>
            <a:endParaRPr lang="en-US"/>
          </a:p>
          <a:p>
            <a:pPr lvl="1">
              <a:buFontTx/>
              <a:buNone/>
            </a:pPr>
            <a:endParaRPr lang="en-US"/>
          </a:p>
        </p:txBody>
      </p:sp>
      <p:pic>
        <p:nvPicPr>
          <p:cNvPr id="53252" name="Picture 4" descr="MC900281136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00600"/>
            <a:ext cx="1630363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3" name="Picture 5" descr="MC90035195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981200"/>
            <a:ext cx="533400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Chromosomes: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Threadlike bodies</a:t>
            </a:r>
          </a:p>
          <a:p>
            <a:r>
              <a:rPr lang="en-US"/>
              <a:t>In nucleus of every cell</a:t>
            </a:r>
          </a:p>
          <a:p>
            <a:r>
              <a:rPr lang="en-US"/>
              <a:t>46 human chromosomes in cells (23 pairs)</a:t>
            </a:r>
          </a:p>
          <a:p>
            <a:r>
              <a:rPr lang="en-US"/>
              <a:t>DNA is organized into chromosomes</a:t>
            </a:r>
          </a:p>
          <a:p>
            <a:r>
              <a:rPr lang="en-US"/>
              <a:t>Reproductive cells have only 23</a:t>
            </a:r>
          </a:p>
          <a:p>
            <a:pPr>
              <a:buFontTx/>
              <a:buNone/>
            </a:pPr>
            <a:r>
              <a:rPr lang="en-US"/>
              <a:t>	unmated chromosomes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55300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1776413" cy="16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1" name="Picture 5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0"/>
            <a:ext cx="1797050" cy="281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Reproductive Cells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Egg contains only a X chromosome (long)</a:t>
            </a:r>
          </a:p>
          <a:p>
            <a:r>
              <a:rPr lang="en-US"/>
              <a:t>Sperm contains either a X or Y chromosome (short)</a:t>
            </a:r>
          </a:p>
          <a:p>
            <a:r>
              <a:rPr lang="en-US"/>
              <a:t>Father determines the sex of a child</a:t>
            </a:r>
          </a:p>
          <a:p>
            <a:r>
              <a:rPr lang="en-US"/>
              <a:t>Females are XX, males are XY</a:t>
            </a:r>
          </a:p>
          <a:p>
            <a:r>
              <a:rPr lang="en-US"/>
              <a:t>Chromosomes come together in pairs, so do genes</a:t>
            </a:r>
          </a:p>
        </p:txBody>
      </p:sp>
      <p:pic>
        <p:nvPicPr>
          <p:cNvPr id="56324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743200"/>
            <a:ext cx="1385888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5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027613"/>
            <a:ext cx="1150938" cy="183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Genetics terminology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Locus: position a gene occupies on a chromosome; similarly positioned on chromosome for certain characteristics</a:t>
            </a:r>
          </a:p>
          <a:p>
            <a:r>
              <a:rPr lang="en-US"/>
              <a:t>Allele: alternative forms of a gene located at the same point of a pair of chromosomes, ex. Blood types A, B, O; DNA code</a:t>
            </a:r>
          </a:p>
        </p:txBody>
      </p:sp>
      <p:pic>
        <p:nvPicPr>
          <p:cNvPr id="57348" name="Picture 4" descr="MC91021763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724400"/>
            <a:ext cx="1511300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 pairs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Made up of similar genes, one inherited from mom, the other from dad</a:t>
            </a:r>
          </a:p>
          <a:p>
            <a:r>
              <a:rPr lang="en-US"/>
              <a:t>Homozygous: has two identical allelic genes on two corresponding positions of a chromosome pair, ex. AA or BB</a:t>
            </a:r>
          </a:p>
          <a:p>
            <a:r>
              <a:rPr lang="en-US"/>
              <a:t>Heterozygous: has two different allelic genes on two corresponding positions of a chromosome pair, ex. AO, BO, AB</a:t>
            </a:r>
          </a:p>
        </p:txBody>
      </p:sp>
      <p:pic>
        <p:nvPicPr>
          <p:cNvPr id="58372" name="Picture 4" descr="MC900239669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304800"/>
            <a:ext cx="1066800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Heterozygous gene pairs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One gene is dominant</a:t>
            </a:r>
          </a:p>
          <a:p>
            <a:pPr lvl="1"/>
            <a:r>
              <a:rPr lang="en-US"/>
              <a:t>A and B are dominant</a:t>
            </a:r>
          </a:p>
          <a:p>
            <a:pPr lvl="1"/>
            <a:r>
              <a:rPr lang="en-US"/>
              <a:t>O is recessive (remains hidden)</a:t>
            </a:r>
          </a:p>
          <a:p>
            <a:r>
              <a:rPr lang="en-US"/>
              <a:t>AA and AO are both possible gene pairs for type A blood</a:t>
            </a:r>
          </a:p>
          <a:p>
            <a:r>
              <a:rPr lang="en-US"/>
              <a:t>Recessive genes only show when the pair is homozygous</a:t>
            </a:r>
          </a:p>
          <a:p>
            <a:pPr lvl="1"/>
            <a:endParaRPr lang="en-US"/>
          </a:p>
        </p:txBody>
      </p:sp>
      <p:pic>
        <p:nvPicPr>
          <p:cNvPr id="59396" name="Picture 4" descr="dglxasset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447800"/>
            <a:ext cx="122555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7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509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Nature of Blood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mixture of cells, enzymes, proteins and inorganics</a:t>
            </a:r>
          </a:p>
          <a:p>
            <a:r>
              <a:rPr lang="en-US"/>
              <a:t>Plasma(55%): fluid portion of blood; mostly water, contains suspended cells</a:t>
            </a:r>
          </a:p>
          <a:p>
            <a:r>
              <a:rPr lang="en-US"/>
              <a:t>Suspended cells (45%): solid portion </a:t>
            </a:r>
          </a:p>
          <a:p>
            <a:pPr lvl="1"/>
            <a:r>
              <a:rPr lang="en-US"/>
              <a:t>Erythrocytes: red blood cells</a:t>
            </a:r>
          </a:p>
          <a:p>
            <a:pPr lvl="1"/>
            <a:r>
              <a:rPr lang="en-US"/>
              <a:t>Leukocytes: white blood cells</a:t>
            </a:r>
          </a:p>
          <a:p>
            <a:pPr lvl="1"/>
            <a:r>
              <a:rPr lang="en-US"/>
              <a:t>Platelets</a:t>
            </a:r>
          </a:p>
        </p:txBody>
      </p:sp>
      <p:pic>
        <p:nvPicPr>
          <p:cNvPr id="5124" name="Picture 4" descr="MC900433149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95800"/>
            <a:ext cx="2568575" cy="171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genetics terms: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Genotype: a pair of allele genes together; can’t be determined by a lab test; also called a gene combination</a:t>
            </a:r>
          </a:p>
          <a:p>
            <a:r>
              <a:rPr lang="en-US"/>
              <a:t>Antigens: characteristic chemical structures; unrelated to transporting O</a:t>
            </a:r>
            <a:r>
              <a:rPr lang="en-US" baseline="-25000"/>
              <a:t>2</a:t>
            </a:r>
            <a:r>
              <a:rPr lang="en-US"/>
              <a:t> and CO</a:t>
            </a:r>
            <a:r>
              <a:rPr lang="en-US" baseline="-25000"/>
              <a:t>2</a:t>
            </a:r>
            <a:r>
              <a:rPr lang="en-US"/>
              <a:t>, impart blood-type characteristics, grouped into 15 different systems (A-B-O plus Rh)</a:t>
            </a:r>
          </a:p>
        </p:txBody>
      </p:sp>
      <p:pic>
        <p:nvPicPr>
          <p:cNvPr id="60420" name="Picture 4" descr="MC9003519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1676400"/>
            <a:ext cx="533400" cy="1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334000"/>
            <a:ext cx="8509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Blood Types and Antigens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Type A blood has A antigens on the surface of the red blood cell</a:t>
            </a:r>
          </a:p>
          <a:p>
            <a:r>
              <a:rPr lang="en-US"/>
              <a:t>Type B blood has B 			 antigens on the surface</a:t>
            </a:r>
          </a:p>
          <a:p>
            <a:r>
              <a:rPr lang="en-US"/>
              <a:t>Type AB  blood has both A                    and B antigens on the surface</a:t>
            </a:r>
          </a:p>
          <a:p>
            <a:r>
              <a:rPr lang="en-US"/>
              <a:t>Type O blood has no antigens on the surface</a:t>
            </a:r>
          </a:p>
          <a:p>
            <a:endParaRPr lang="en-US"/>
          </a:p>
        </p:txBody>
      </p:sp>
      <p:pic>
        <p:nvPicPr>
          <p:cNvPr id="61445" name="Picture 5" descr="MC900438809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2962275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Second Factor: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presence or absence of antigens determines blood type</a:t>
            </a:r>
          </a:p>
          <a:p>
            <a:r>
              <a:rPr lang="en-US"/>
              <a:t>Rh factor or D antigen:</a:t>
            </a:r>
          </a:p>
          <a:p>
            <a:pPr lvl="1"/>
            <a:r>
              <a:rPr lang="en-US"/>
              <a:t>Rh +: D antigen is present</a:t>
            </a:r>
          </a:p>
          <a:p>
            <a:pPr lvl="1"/>
            <a:r>
              <a:rPr lang="en-US"/>
              <a:t>Rh -: D antigen is absent</a:t>
            </a:r>
          </a:p>
          <a:p>
            <a:r>
              <a:rPr lang="en-US"/>
              <a:t>In blood banking, all three antigens must be considered</a:t>
            </a:r>
          </a:p>
          <a:p>
            <a:pPr lvl="1">
              <a:buFontTx/>
              <a:buNone/>
            </a:pPr>
            <a:endParaRPr lang="en-US"/>
          </a:p>
        </p:txBody>
      </p:sp>
      <p:pic>
        <p:nvPicPr>
          <p:cNvPr id="62468" name="Picture 4" descr="MC900359049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0"/>
            <a:ext cx="1739900" cy="180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Blood Genetics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Phenotype: outward characteristic, blood type of A, B, AB or O is an example; the physical manifestation of a trait, hair color is another example</a:t>
            </a:r>
          </a:p>
          <a:p>
            <a:r>
              <a:rPr lang="en-US"/>
              <a:t>Punnett squares are helpful for determining possible genotypes of children</a:t>
            </a:r>
          </a:p>
          <a:p>
            <a:r>
              <a:rPr lang="en-US"/>
              <a:t>Mother’s genes go on one side </a:t>
            </a:r>
          </a:p>
          <a:p>
            <a:r>
              <a:rPr lang="en-US"/>
              <a:t>Father’s genes on another</a:t>
            </a:r>
          </a:p>
        </p:txBody>
      </p:sp>
      <p:pic>
        <p:nvPicPr>
          <p:cNvPr id="63494" name="Picture 6" descr="MC90043559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00600"/>
            <a:ext cx="1431925" cy="17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5" name="Picture 7" descr="MC910216993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5" y="-381000"/>
            <a:ext cx="1965325" cy="214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Punnett Square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 gene can appear in a child unless the gene is present in at least one of the parents</a:t>
            </a:r>
          </a:p>
          <a:p>
            <a:r>
              <a:rPr lang="en-US"/>
              <a:t>The child’s genotype is the combination of a gene from each parent</a:t>
            </a:r>
          </a:p>
          <a:p>
            <a:r>
              <a:rPr lang="en-US"/>
              <a:t>Useful in paternity testing, not so much in criminal investigations, DNA is also used.</a:t>
            </a:r>
          </a:p>
        </p:txBody>
      </p:sp>
      <p:pic>
        <p:nvPicPr>
          <p:cNvPr id="64516" name="Picture 4" descr="BD2150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3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Phenotypes and Genotypes</a:t>
            </a:r>
          </a:p>
        </p:txBody>
      </p:sp>
      <p:graphicFrame>
        <p:nvGraphicFramePr>
          <p:cNvPr id="65626" name="Group 9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Blood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Genotype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Dominant Gene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 or AO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BB or 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Equally expressed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Recessive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5627" name="Picture 91" descr="MC900359049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14600"/>
            <a:ext cx="1739900" cy="180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628" name="Picture 92" descr="MC900048421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33400"/>
            <a:ext cx="706438" cy="70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 example: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are the possible blood types, both genotype and phenotype for a child with a father with A blood and a mother with O blood?</a:t>
            </a:r>
          </a:p>
          <a:p>
            <a:pPr lvl="1"/>
            <a:r>
              <a:rPr lang="en-US"/>
              <a:t>What genotypes are possible with each blood phenotype?</a:t>
            </a:r>
          </a:p>
          <a:p>
            <a:pPr lvl="1"/>
            <a:r>
              <a:rPr lang="en-US"/>
              <a:t>Complete a Punnett square for each possible genotype combination for each parent</a:t>
            </a:r>
          </a:p>
        </p:txBody>
      </p:sp>
      <p:pic>
        <p:nvPicPr>
          <p:cNvPr id="69636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276475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7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28600"/>
            <a:ext cx="2020888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the Nature of Blood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Blood clot: protein in plasma 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called fibrin traps red blood cells</a:t>
            </a:r>
          </a:p>
          <a:p>
            <a:pPr>
              <a:lnSpc>
                <a:spcPct val="90000"/>
              </a:lnSpc>
            </a:pPr>
            <a:r>
              <a:rPr lang="en-US"/>
              <a:t>Removal of clotted material = serum</a:t>
            </a:r>
          </a:p>
          <a:p>
            <a:pPr>
              <a:lnSpc>
                <a:spcPct val="90000"/>
              </a:lnSpc>
            </a:pPr>
            <a:r>
              <a:rPr lang="en-US"/>
              <a:t>Serum is the pale yellow liquid you see when you have your blood drawn (if you look)</a:t>
            </a:r>
          </a:p>
          <a:p>
            <a:pPr>
              <a:lnSpc>
                <a:spcPct val="90000"/>
              </a:lnSpc>
            </a:pPr>
            <a:r>
              <a:rPr lang="en-US"/>
              <a:t>We’ll focus on the blood components directly related to forensics and blood identification: red blood cells and serum</a:t>
            </a:r>
          </a:p>
        </p:txBody>
      </p:sp>
      <p:pic>
        <p:nvPicPr>
          <p:cNvPr id="7174" name="Picture 6" descr="MC90028105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163" y="5486400"/>
            <a:ext cx="2001837" cy="152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MC900211494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066800"/>
            <a:ext cx="2339975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		Red Blood Cells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Transport O</a:t>
            </a:r>
            <a:r>
              <a:rPr lang="en-US" baseline="-25000"/>
              <a:t>2</a:t>
            </a:r>
            <a:r>
              <a:rPr lang="en-US"/>
              <a:t> from lungs to body and remove CO</a:t>
            </a:r>
            <a:r>
              <a:rPr lang="en-US" baseline="-25000"/>
              <a:t>2 </a:t>
            </a:r>
            <a:r>
              <a:rPr lang="en-US"/>
              <a:t>from tissues back to lungs</a:t>
            </a:r>
          </a:p>
          <a:p>
            <a:pPr>
              <a:lnSpc>
                <a:spcPct val="90000"/>
              </a:lnSpc>
            </a:pPr>
            <a:r>
              <a:rPr lang="en-US"/>
              <a:t>On the surface of red blood cells are anitgens</a:t>
            </a:r>
          </a:p>
          <a:p>
            <a:pPr>
              <a:lnSpc>
                <a:spcPct val="90000"/>
              </a:lnSpc>
            </a:pPr>
            <a:r>
              <a:rPr lang="en-US"/>
              <a:t>Antibodies attach to antigens.</a:t>
            </a:r>
          </a:p>
          <a:p>
            <a:pPr>
              <a:lnSpc>
                <a:spcPct val="90000"/>
              </a:lnSpc>
            </a:pPr>
            <a:r>
              <a:rPr lang="en-US"/>
              <a:t>Antibodies are bivalent being they have two reactive sites so they can attach to antigens on two different red blood cells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=cross-linked cells = agglutination!</a:t>
            </a:r>
          </a:p>
        </p:txBody>
      </p:sp>
      <p:pic>
        <p:nvPicPr>
          <p:cNvPr id="8196" name="Picture 4" descr="MC9002114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2339975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endParaRPr lang="en-US" sz="2800" dirty="0"/>
          </a:p>
        </p:txBody>
      </p:sp>
      <p:pic>
        <p:nvPicPr>
          <p:cNvPr id="9222" name="Picture 2" descr="fg12_00100.jpg                                                 0002951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"/>
            <a:ext cx="533082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MC900438809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2962275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375635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45" y="4191000"/>
            <a:ext cx="375635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1"/>
          <p:cNvSpPr txBox="1">
            <a:spLocks/>
          </p:cNvSpPr>
          <p:nvPr/>
        </p:nvSpPr>
        <p:spPr>
          <a:xfrm>
            <a:off x="4365955" y="2438400"/>
            <a:ext cx="48006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en-US" sz="2800" kern="0" dirty="0" smtClean="0">
                <a:latin typeface="Verdana" pitchFamily="-107" charset="0"/>
              </a:rPr>
              <a:t>Microscopic </a:t>
            </a:r>
            <a:r>
              <a:rPr lang="en-US" altLang="en-US" sz="2800" kern="0" dirty="0" smtClean="0">
                <a:latin typeface="Verdana" pitchFamily="-107" charset="0"/>
              </a:rPr>
              <a:t>view of agglutinated red blood cells (500×).</a:t>
            </a:r>
            <a:endParaRPr lang="en-US" altLang="en-US" sz="2800" kern="0" dirty="0">
              <a:latin typeface="Verdana" pitchFamily="-107" charset="0"/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119207" y="401638"/>
            <a:ext cx="5748193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altLang="en-US" sz="2400" kern="0" dirty="0" smtClean="0">
                <a:latin typeface="Verdana" pitchFamily="-107" charset="0"/>
              </a:rPr>
              <a:t>Microscopic </a:t>
            </a:r>
            <a:r>
              <a:rPr lang="en-US" altLang="en-US" sz="2400" kern="0" dirty="0" smtClean="0">
                <a:latin typeface="Verdana" pitchFamily="-107" charset="0"/>
              </a:rPr>
              <a:t>view of normal red blood cells (500×).</a:t>
            </a:r>
            <a:endParaRPr lang="en-US" altLang="en-US" sz="2400" kern="0" dirty="0">
              <a:latin typeface="Verdana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85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Normal Blood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Antigens and antibodies coexist</a:t>
            </a:r>
          </a:p>
          <a:p>
            <a:r>
              <a:rPr lang="en-US"/>
              <a:t>The antibodies present are not specific for the antigens present.</a:t>
            </a:r>
          </a:p>
          <a:p>
            <a:r>
              <a:rPr lang="en-US"/>
              <a:t>But what happens when foreign serum is added?</a:t>
            </a:r>
          </a:p>
          <a:p>
            <a:pPr lvl="1"/>
            <a:r>
              <a:rPr lang="en-US"/>
              <a:t>Antigen-antibody reaction = agglutinate</a:t>
            </a:r>
          </a:p>
        </p:txBody>
      </p:sp>
      <p:pic>
        <p:nvPicPr>
          <p:cNvPr id="14340" name="Picture 4" descr="dglxasset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724400"/>
            <a:ext cx="303371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757363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Blood Type</a:t>
            </a:r>
          </a:p>
        </p:txBody>
      </p:sp>
      <p:graphicFrame>
        <p:nvGraphicFramePr>
          <p:cNvPr id="15395" name="Group 3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05973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Blood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Antigen 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Antibodies 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Both A and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Neither anti-A nor anti-B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Neither A nor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Both anti-A and  anti-B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5404" name="Picture 44" descr="dglxasset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276475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1350</Words>
  <Application>Microsoft Office PowerPoint</Application>
  <PresentationFormat>On-screen Show (4:3)</PresentationFormat>
  <Paragraphs>236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Verdana</vt:lpstr>
      <vt:lpstr>Default Design</vt:lpstr>
      <vt:lpstr>Forensic Serology</vt:lpstr>
      <vt:lpstr>Forensic Serology</vt:lpstr>
      <vt:lpstr>Nature of Blood</vt:lpstr>
      <vt:lpstr>More about the Nature of Blood</vt:lpstr>
      <vt:lpstr>   Red Blood Cells</vt:lpstr>
      <vt:lpstr>PowerPoint Presentation</vt:lpstr>
      <vt:lpstr>PowerPoint Presentation</vt:lpstr>
      <vt:lpstr>Normal Blood</vt:lpstr>
      <vt:lpstr>Blood Type</vt:lpstr>
      <vt:lpstr>Blood Testing</vt:lpstr>
      <vt:lpstr>Blood Typing</vt:lpstr>
      <vt:lpstr>Donating Blood</vt:lpstr>
      <vt:lpstr>Forensic Characterization of Blood:</vt:lpstr>
      <vt:lpstr>Is the sample blood?</vt:lpstr>
      <vt:lpstr>How does the Kastle-Meyer test work?</vt:lpstr>
      <vt:lpstr>Other Preliminary Color Tests:</vt:lpstr>
      <vt:lpstr>Luminol</vt:lpstr>
      <vt:lpstr>How does Luminol Work?</vt:lpstr>
      <vt:lpstr>What is a catalyst?</vt:lpstr>
      <vt:lpstr>So if we think the sample is blood, how do we know for sure?</vt:lpstr>
      <vt:lpstr>Is the blood human?</vt:lpstr>
      <vt:lpstr>Precipitin Test</vt:lpstr>
      <vt:lpstr>How closely is the sample associated with an individual?</vt:lpstr>
      <vt:lpstr>Principles of Heredity</vt:lpstr>
      <vt:lpstr>Chromosomes:</vt:lpstr>
      <vt:lpstr>Reproductive Cells</vt:lpstr>
      <vt:lpstr>Genetics terminology</vt:lpstr>
      <vt:lpstr>Gene pairs</vt:lpstr>
      <vt:lpstr>Heterozygous gene pairs</vt:lpstr>
      <vt:lpstr>More genetics terms:</vt:lpstr>
      <vt:lpstr>Blood Types and Antigens</vt:lpstr>
      <vt:lpstr>A Second Factor:</vt:lpstr>
      <vt:lpstr>Blood Genetics</vt:lpstr>
      <vt:lpstr>Punnett Square</vt:lpstr>
      <vt:lpstr>Phenotypes and Genotypes</vt:lpstr>
      <vt:lpstr>An example:</vt:lpstr>
    </vt:vector>
  </TitlesOfParts>
  <Company>Lane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Forensic Serology</dc:title>
  <dc:creator>LCC Department</dc:creator>
  <cp:lastModifiedBy>nwtech</cp:lastModifiedBy>
  <cp:revision>51</cp:revision>
  <dcterms:created xsi:type="dcterms:W3CDTF">2011-05-09T15:46:30Z</dcterms:created>
  <dcterms:modified xsi:type="dcterms:W3CDTF">2018-05-11T20:00:21Z</dcterms:modified>
</cp:coreProperties>
</file>