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17B7F6-09A6-4618-97DB-C2FED4C89CA6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4C0670-D6FD-42C1-8FA4-BC03C313D8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Aircraft Tires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Airframe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4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Important part of an aircraft tire</a:t>
            </a:r>
          </a:p>
          <a:p>
            <a:r>
              <a:rPr lang="en-US" sz="1600" dirty="0" smtClean="0"/>
              <a:t>Anchors the tire carcass and provides a mounting surface for the wheel</a:t>
            </a:r>
          </a:p>
          <a:p>
            <a:r>
              <a:rPr lang="en-US" sz="1600" dirty="0" smtClean="0"/>
              <a:t>High strength carbon steel wire bundles</a:t>
            </a:r>
          </a:p>
          <a:p>
            <a:r>
              <a:rPr lang="en-US" sz="1600" dirty="0" smtClean="0"/>
              <a:t>One , two, or three bead bundles</a:t>
            </a:r>
          </a:p>
          <a:p>
            <a:r>
              <a:rPr lang="en-US" sz="1600" dirty="0" smtClean="0"/>
              <a:t>Bead toe is closest to the wheel</a:t>
            </a:r>
          </a:p>
          <a:p>
            <a:r>
              <a:rPr lang="en-US" sz="1600" dirty="0" smtClean="0"/>
              <a:t>Bead heel transfers the load to the wheel</a:t>
            </a:r>
          </a:p>
          <a:p>
            <a:r>
              <a:rPr lang="en-US" sz="1600" dirty="0" smtClean="0"/>
              <a:t>Chafers protect this area during installation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8860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1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Carcass 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Casing plies that make up the form of the tire</a:t>
            </a:r>
          </a:p>
          <a:p>
            <a:r>
              <a:rPr lang="en-US" sz="1600" dirty="0" smtClean="0"/>
              <a:t>Each ply consists of fabric sandwiched between two layers of rubber</a:t>
            </a:r>
          </a:p>
          <a:p>
            <a:r>
              <a:rPr lang="en-US" sz="1600" dirty="0" smtClean="0"/>
              <a:t>Angle is manipulated to create a bias or radial</a:t>
            </a:r>
          </a:p>
          <a:p>
            <a:r>
              <a:rPr lang="en-US" sz="1600" dirty="0" smtClean="0"/>
              <a:t>Radials require fewer plies than bias</a:t>
            </a:r>
          </a:p>
          <a:p>
            <a:r>
              <a:rPr lang="en-US" sz="1600" dirty="0" smtClean="0"/>
              <a:t>Protective layers are made up of nylon reduce distortion and increase stability</a:t>
            </a:r>
          </a:p>
          <a:p>
            <a:r>
              <a:rPr lang="en-US" sz="1600" dirty="0" smtClean="0"/>
              <a:t>Protective plies also resist puncture and cutting</a:t>
            </a:r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8385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3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Tread is the crown area made to contact the ground</a:t>
            </a:r>
          </a:p>
          <a:p>
            <a:r>
              <a:rPr lang="en-US" sz="1600" dirty="0" smtClean="0"/>
              <a:t>Rubber compound formulated to resist wear, abrasion, cutting, and cracking</a:t>
            </a:r>
          </a:p>
          <a:p>
            <a:r>
              <a:rPr lang="en-US" sz="1600" dirty="0" smtClean="0"/>
              <a:t>Most tires have circumferential grooves</a:t>
            </a:r>
          </a:p>
          <a:p>
            <a:r>
              <a:rPr lang="en-US" sz="1600" dirty="0" smtClean="0"/>
              <a:t>Older aircraft that have differential steering may not have grooves</a:t>
            </a:r>
          </a:p>
          <a:p>
            <a:r>
              <a:rPr lang="en-US" sz="1600" dirty="0" smtClean="0"/>
              <a:t>Designed to stabilize aircraft on operating surfaces</a:t>
            </a:r>
          </a:p>
          <a:p>
            <a:r>
              <a:rPr lang="en-US" sz="1600" dirty="0" smtClean="0"/>
              <a:t>Some tires are designed to recapped</a:t>
            </a:r>
          </a:p>
          <a:p>
            <a:r>
              <a:rPr lang="en-US" sz="1600" dirty="0" smtClean="0"/>
              <a:t>Consult manufacturer’s data for guidance</a:t>
            </a:r>
          </a:p>
          <a:p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3232"/>
            <a:ext cx="6391275" cy="316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3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Layer of rubber designed to protect carcass plies</a:t>
            </a:r>
          </a:p>
          <a:p>
            <a:r>
              <a:rPr lang="en-US" sz="1600" dirty="0" smtClean="0"/>
              <a:t>May contain ozone resistant qualities</a:t>
            </a:r>
          </a:p>
          <a:p>
            <a:r>
              <a:rPr lang="en-US" sz="1600" dirty="0" smtClean="0"/>
              <a:t>Information about the tire is located here</a:t>
            </a:r>
          </a:p>
          <a:p>
            <a:r>
              <a:rPr lang="en-US" sz="1600" dirty="0" smtClean="0"/>
              <a:t>Tube tire has thin inner liner</a:t>
            </a:r>
          </a:p>
          <a:p>
            <a:r>
              <a:rPr lang="en-US" sz="1600" dirty="0" smtClean="0"/>
              <a:t>Tubeless tire have a thicker liner for less permeability</a:t>
            </a:r>
          </a:p>
          <a:p>
            <a:r>
              <a:rPr lang="en-US" sz="1600" dirty="0" smtClean="0"/>
              <a:t>Small amounts of air seep out through sidewall vents</a:t>
            </a:r>
          </a:p>
          <a:p>
            <a:r>
              <a:rPr lang="en-US" sz="1600" dirty="0" smtClean="0"/>
              <a:t>Green or white dot that must be kept clear</a:t>
            </a:r>
          </a:p>
          <a:p>
            <a:r>
              <a:rPr lang="en-US" sz="1600" dirty="0" smtClean="0"/>
              <a:t>Trapped gas could cause ply separation</a:t>
            </a:r>
          </a:p>
          <a:p>
            <a:r>
              <a:rPr lang="en-US" sz="1600" dirty="0" smtClean="0"/>
              <a:t>Tube tire also have vent for the air between the tube and the tire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00348"/>
            <a:ext cx="2809875" cy="23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Some tires have sidewalls that form a chine</a:t>
            </a:r>
          </a:p>
          <a:p>
            <a:r>
              <a:rPr lang="en-US" sz="1600" dirty="0" smtClean="0"/>
              <a:t>A built in deflector</a:t>
            </a:r>
          </a:p>
          <a:p>
            <a:r>
              <a:rPr lang="en-US" sz="1600" dirty="0" smtClean="0"/>
              <a:t>Deflects water away from fuselage mounted engines</a:t>
            </a:r>
          </a:p>
          <a:p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09800" cy="40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1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Inspection occurs on a regular basis</a:t>
            </a:r>
          </a:p>
          <a:p>
            <a:r>
              <a:rPr lang="en-US" sz="1600" dirty="0" smtClean="0"/>
              <a:t>Sidewall, inflation, and tread wear</a:t>
            </a:r>
          </a:p>
          <a:p>
            <a:r>
              <a:rPr lang="en-US" sz="1600" dirty="0" smtClean="0"/>
              <a:t>Inflation</a:t>
            </a:r>
          </a:p>
          <a:p>
            <a:pPr marL="0" indent="0">
              <a:buNone/>
            </a:pPr>
            <a:r>
              <a:rPr lang="en-US" sz="1600" dirty="0" smtClean="0"/>
              <a:t>Aircraft manufacturer’s data must be consulted for inflation pressures</a:t>
            </a:r>
          </a:p>
          <a:p>
            <a:pPr marL="0" indent="0">
              <a:buNone/>
            </a:pPr>
            <a:r>
              <a:rPr lang="en-US" sz="1600" dirty="0" smtClean="0"/>
              <a:t>Do not inflate by pressure on the side of tire or by looks</a:t>
            </a:r>
          </a:p>
          <a:p>
            <a:pPr marL="0" indent="0">
              <a:buNone/>
            </a:pPr>
            <a:r>
              <a:rPr lang="en-US" sz="1600" dirty="0" smtClean="0"/>
              <a:t>Check pressure while under load</a:t>
            </a:r>
          </a:p>
          <a:p>
            <a:pPr marL="0" indent="0">
              <a:buNone/>
            </a:pPr>
            <a:r>
              <a:rPr lang="en-US" sz="1600" dirty="0" smtClean="0"/>
              <a:t>Can vary as much as 4 percent</a:t>
            </a:r>
          </a:p>
          <a:p>
            <a:pPr marL="0" indent="0">
              <a:buNone/>
            </a:pPr>
            <a:r>
              <a:rPr lang="en-US" sz="1600" dirty="0" smtClean="0"/>
              <a:t>Calibrated gauge should always be used to measure pressure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48" y="1600200"/>
            <a:ext cx="23493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3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Tire disperse energy and heat</a:t>
            </a:r>
          </a:p>
          <a:p>
            <a:r>
              <a:rPr lang="en-US" sz="1600" dirty="0" smtClean="0"/>
              <a:t>Structural damage can occur in extreme heating situations</a:t>
            </a:r>
          </a:p>
          <a:p>
            <a:r>
              <a:rPr lang="en-US" sz="1600" dirty="0" smtClean="0"/>
              <a:t>Improper inflation</a:t>
            </a:r>
          </a:p>
          <a:p>
            <a:pPr marL="0" indent="0">
              <a:buNone/>
            </a:pPr>
            <a:r>
              <a:rPr lang="en-US" sz="1600" dirty="0" smtClean="0"/>
              <a:t>Can cause internal damage</a:t>
            </a:r>
          </a:p>
          <a:p>
            <a:pPr marL="0" indent="0">
              <a:buNone/>
            </a:pPr>
            <a:r>
              <a:rPr lang="en-US" sz="1600" dirty="0" smtClean="0"/>
              <a:t>May flex beyond it’s designed capabilities</a:t>
            </a:r>
          </a:p>
          <a:p>
            <a:pPr marL="0" indent="0">
              <a:buNone/>
            </a:pPr>
            <a:r>
              <a:rPr lang="en-US" sz="1600" dirty="0" smtClean="0"/>
              <a:t>Check daily or before flight</a:t>
            </a:r>
          </a:p>
          <a:p>
            <a:pPr marL="0" indent="0">
              <a:buNone/>
            </a:pPr>
            <a:r>
              <a:rPr lang="en-US" sz="1600" dirty="0" smtClean="0"/>
              <a:t>Measure at ambient temperature</a:t>
            </a:r>
          </a:p>
          <a:p>
            <a:pPr marL="0" indent="0">
              <a:buNone/>
            </a:pPr>
            <a:r>
              <a:rPr lang="en-US" sz="1600" dirty="0" smtClean="0"/>
              <a:t>Pressure changes 1 percent for every five degrees</a:t>
            </a:r>
          </a:p>
          <a:p>
            <a:pPr marL="0" indent="0">
              <a:buNone/>
            </a:pPr>
            <a:r>
              <a:rPr lang="en-US" sz="1600" dirty="0" smtClean="0"/>
              <a:t>Flown from one place to another may change pressures</a:t>
            </a:r>
          </a:p>
          <a:p>
            <a:pPr marL="0" indent="0">
              <a:buNone/>
            </a:pPr>
            <a:r>
              <a:rPr lang="en-US" sz="1600" dirty="0" smtClean="0"/>
              <a:t>Allow 3 hours after landing to check</a:t>
            </a:r>
          </a:p>
          <a:p>
            <a:pPr marL="0" indent="0">
              <a:buNone/>
            </a:pPr>
            <a:r>
              <a:rPr lang="en-US" sz="1600" dirty="0" smtClean="0"/>
              <a:t>May creep or slip if underinflated</a:t>
            </a:r>
          </a:p>
          <a:p>
            <a:pPr marL="0" indent="0">
              <a:buNone/>
            </a:pPr>
            <a:r>
              <a:rPr lang="en-US" sz="1600" dirty="0" smtClean="0"/>
              <a:t>Dual wheel assemblies require both tire to be replaced when damage occurs to one due top </a:t>
            </a:r>
            <a:r>
              <a:rPr lang="en-US" sz="1600" dirty="0" err="1" smtClean="0"/>
              <a:t>uninflation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872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Tire Inspection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71" y="1600200"/>
            <a:ext cx="68646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58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Condition of trend must be ascertained with tire inflated and installed on aircraft</a:t>
            </a:r>
          </a:p>
          <a:p>
            <a:r>
              <a:rPr lang="en-US" sz="1600" dirty="0" smtClean="0"/>
              <a:t>Tread depth and wear patterns</a:t>
            </a:r>
          </a:p>
          <a:p>
            <a:pPr marL="0" indent="0">
              <a:buNone/>
            </a:pPr>
            <a:r>
              <a:rPr lang="en-US" sz="1600" dirty="0" smtClean="0"/>
              <a:t>Evenly worn tread is a sign of proper tire maintenance</a:t>
            </a:r>
          </a:p>
          <a:p>
            <a:pPr marL="0" indent="0">
              <a:buNone/>
            </a:pPr>
            <a:r>
              <a:rPr lang="en-US" sz="1600" dirty="0" smtClean="0"/>
              <a:t>Uneven wear should be examined</a:t>
            </a:r>
          </a:p>
          <a:p>
            <a:pPr marL="0" indent="0">
              <a:buNone/>
            </a:pPr>
            <a:r>
              <a:rPr lang="en-US" sz="1600" dirty="0" smtClean="0"/>
              <a:t>Remove any tire that guidance is unavailable for if wear is down to bottom of groove for more than 1/8 inch of the circumference</a:t>
            </a:r>
          </a:p>
          <a:p>
            <a:pPr marL="0" indent="0">
              <a:buNone/>
            </a:pPr>
            <a:r>
              <a:rPr lang="en-US" sz="1600" dirty="0" smtClean="0"/>
              <a:t>A properly maintained tire reaches its wear limits along the center of the tire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915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7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Asymmetrical tread wear may be caused by misalignment</a:t>
            </a:r>
          </a:p>
          <a:p>
            <a:r>
              <a:rPr lang="en-US" sz="1600" dirty="0" smtClean="0"/>
              <a:t>Sometimes may be due to landing gear geometry</a:t>
            </a:r>
          </a:p>
          <a:p>
            <a:r>
              <a:rPr lang="en-US" sz="1600" dirty="0" smtClean="0"/>
              <a:t>May be caused by taxiing on a single engine or tight high speed turning</a:t>
            </a:r>
          </a:p>
          <a:p>
            <a:r>
              <a:rPr lang="en-US" sz="1600" dirty="0" smtClean="0"/>
              <a:t>Tire may be removed and turned around to balance wear</a:t>
            </a:r>
          </a:p>
          <a:p>
            <a:r>
              <a:rPr lang="en-US" sz="1600" dirty="0" smtClean="0"/>
              <a:t>Removing tire prior to wear limits makes it eligible for tire retreading</a:t>
            </a:r>
          </a:p>
          <a:p>
            <a:r>
              <a:rPr lang="en-US" sz="1600" dirty="0" smtClean="0"/>
              <a:t>Consult manufacturer’s specifications for limits</a:t>
            </a:r>
          </a:p>
          <a:p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5" y="3733800"/>
            <a:ext cx="76866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9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Tires and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Aircraft  tires may be tube-type or tubeless</a:t>
            </a:r>
          </a:p>
          <a:p>
            <a:r>
              <a:rPr lang="en-US" sz="1600" dirty="0" smtClean="0"/>
              <a:t>Support the weight of the aircraft and provide for traction and braking</a:t>
            </a:r>
          </a:p>
          <a:p>
            <a:r>
              <a:rPr lang="en-US" sz="1600" dirty="0" smtClean="0"/>
              <a:t>Accept static and dynamic stresses in a wide range of conditions</a:t>
            </a:r>
          </a:p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752850" cy="266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72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 addition to wear tires must be inspected for damage</a:t>
            </a:r>
          </a:p>
          <a:p>
            <a:r>
              <a:rPr lang="en-US" sz="1600" dirty="0" smtClean="0"/>
              <a:t>Cuts, bruises, bulges, imbedded foreign objects, chipping</a:t>
            </a:r>
          </a:p>
          <a:p>
            <a:r>
              <a:rPr lang="en-US" sz="1600" dirty="0" smtClean="0"/>
              <a:t>Mark damaged areas before tire removal</a:t>
            </a:r>
          </a:p>
          <a:p>
            <a:r>
              <a:rPr lang="en-US" sz="1600" dirty="0" smtClean="0"/>
              <a:t>Remove embedded objects only if not beyond the tread otherwise deflate</a:t>
            </a:r>
          </a:p>
          <a:p>
            <a:r>
              <a:rPr lang="en-US" sz="1600" dirty="0" smtClean="0"/>
              <a:t>Examine hole to determine damage</a:t>
            </a:r>
          </a:p>
          <a:p>
            <a:r>
              <a:rPr lang="en-US" sz="1600" dirty="0" smtClean="0"/>
              <a:t>If 3/8 or less it is acceptable</a:t>
            </a:r>
          </a:p>
          <a:p>
            <a:r>
              <a:rPr lang="en-US" sz="1600" dirty="0" smtClean="0"/>
              <a:t>Exposed casing cord body is </a:t>
            </a:r>
            <a:r>
              <a:rPr lang="en-US" sz="1600" dirty="0" err="1" smtClean="0"/>
              <a:t>unairworthy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9" y="3962400"/>
            <a:ext cx="38766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86784"/>
            <a:ext cx="3800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Cuts across tread rib are cause for removal</a:t>
            </a:r>
          </a:p>
          <a:p>
            <a:r>
              <a:rPr lang="en-US" sz="1600" dirty="0" smtClean="0"/>
              <a:t>Can lead to rib peel</a:t>
            </a:r>
          </a:p>
          <a:p>
            <a:r>
              <a:rPr lang="en-US" sz="1600" dirty="0" smtClean="0"/>
              <a:t>Flat spots are a result of tire skidding</a:t>
            </a:r>
          </a:p>
          <a:p>
            <a:pPr marL="0" indent="0">
              <a:buNone/>
            </a:pPr>
            <a:r>
              <a:rPr lang="en-US" sz="1600" dirty="0" smtClean="0"/>
              <a:t>If ply is exposed tire must be removed</a:t>
            </a:r>
          </a:p>
          <a:p>
            <a:pPr marL="0" indent="0">
              <a:buNone/>
            </a:pPr>
            <a:r>
              <a:rPr lang="en-US" sz="1600" dirty="0" smtClean="0"/>
              <a:t>If balance is affected remove tire</a:t>
            </a:r>
          </a:p>
          <a:p>
            <a:r>
              <a:rPr lang="en-US" sz="1600" dirty="0" smtClean="0"/>
              <a:t>Bulge or separation is cause for removal</a:t>
            </a:r>
          </a:p>
          <a:p>
            <a:r>
              <a:rPr lang="en-US" sz="1600" dirty="0" smtClean="0"/>
              <a:t>Grooved runways can cause several chevron shaped cuts</a:t>
            </a:r>
          </a:p>
          <a:p>
            <a:pPr marL="0" indent="0">
              <a:buNone/>
            </a:pPr>
            <a:r>
              <a:rPr lang="en-US" sz="1600" dirty="0" smtClean="0"/>
              <a:t>Ok for continued use unless chunking or cuts result</a:t>
            </a:r>
          </a:p>
          <a:p>
            <a:pPr marL="0" indent="0">
              <a:buNone/>
            </a:pPr>
            <a:r>
              <a:rPr lang="en-US" sz="1600" dirty="0" smtClean="0"/>
              <a:t>Chunking should not expose more than 1 inch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35" y="4419600"/>
            <a:ext cx="5291138" cy="20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454502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74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 Damage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7603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079623" cy="238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3" y="4191000"/>
            <a:ext cx="2766155" cy="245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3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Cracking in tread groove is usually not acceptable if ¼ inch or more of tread is exposed</a:t>
            </a:r>
          </a:p>
          <a:p>
            <a:r>
              <a:rPr lang="en-US" sz="1600" dirty="0" smtClean="0"/>
              <a:t>Groove cuts usually cause the entire tire tread to be thrown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9" y="2971800"/>
            <a:ext cx="77247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9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Fluids can soften tires and make them spongy</a:t>
            </a:r>
          </a:p>
          <a:p>
            <a:r>
              <a:rPr lang="en-US" sz="1600" dirty="0" smtClean="0"/>
              <a:t>A contaminated tire must be removed from service</a:t>
            </a:r>
          </a:p>
          <a:p>
            <a:r>
              <a:rPr lang="en-US" sz="1600" dirty="0" smtClean="0"/>
              <a:t>Wash with Denatured alcohol and soap and water</a:t>
            </a:r>
          </a:p>
          <a:p>
            <a:r>
              <a:rPr lang="en-US" sz="1600" dirty="0" smtClean="0"/>
              <a:t>Protect tires from potential contact</a:t>
            </a:r>
          </a:p>
          <a:p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399"/>
            <a:ext cx="38385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14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Sidewall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Primary purpose is to protect the carcass</a:t>
            </a:r>
          </a:p>
          <a:p>
            <a:r>
              <a:rPr lang="en-US" sz="1600" dirty="0" smtClean="0"/>
              <a:t>Cuts, abrasions, gouges, snags, and other injuries the tire must be replaced</a:t>
            </a:r>
          </a:p>
          <a:p>
            <a:r>
              <a:rPr lang="en-US" sz="1600" dirty="0" smtClean="0"/>
              <a:t>Mark the area</a:t>
            </a:r>
          </a:p>
          <a:p>
            <a:r>
              <a:rPr lang="en-US" sz="1600" dirty="0" smtClean="0"/>
              <a:t>Circumferential cuts are not acceptable</a:t>
            </a:r>
          </a:p>
          <a:p>
            <a:r>
              <a:rPr lang="en-US" sz="1600" dirty="0" smtClean="0"/>
              <a:t>Bulges indicate separation and tire must be replaced</a:t>
            </a:r>
          </a:p>
          <a:p>
            <a:r>
              <a:rPr lang="en-US" sz="1600" dirty="0" smtClean="0"/>
              <a:t>Cracking and checking to cords tire must be replaced</a:t>
            </a:r>
          </a:p>
          <a:p>
            <a:r>
              <a:rPr lang="en-US" sz="1600" dirty="0" smtClean="0"/>
              <a:t>Checking that does not affect performance may be acceptable</a:t>
            </a:r>
            <a:endParaRPr 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924175" cy="270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87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Consult aircraft manufacturer instructions for procedures</a:t>
            </a:r>
          </a:p>
          <a:p>
            <a:r>
              <a:rPr lang="en-US" sz="1600" dirty="0" smtClean="0"/>
              <a:t>Ensure proper safety precautions are taken</a:t>
            </a:r>
          </a:p>
          <a:p>
            <a:r>
              <a:rPr lang="en-US" sz="1600" dirty="0" smtClean="0"/>
              <a:t>Tire can be under high pressure</a:t>
            </a:r>
          </a:p>
          <a:p>
            <a:r>
              <a:rPr lang="en-US" sz="1600" dirty="0" smtClean="0"/>
              <a:t>Damage tires risk explosion</a:t>
            </a:r>
          </a:p>
          <a:p>
            <a:r>
              <a:rPr lang="en-US" sz="1600" dirty="0" smtClean="0"/>
              <a:t>Approach damaged tire from oblique angle</a:t>
            </a:r>
          </a:p>
          <a:p>
            <a:r>
              <a:rPr lang="en-US" sz="1600" dirty="0" smtClean="0"/>
              <a:t>Deflate tires before removal</a:t>
            </a:r>
          </a:p>
          <a:p>
            <a:r>
              <a:rPr lang="en-US" sz="1600" dirty="0" smtClean="0"/>
              <a:t>Use valve core tool</a:t>
            </a:r>
          </a:p>
          <a:p>
            <a:r>
              <a:rPr lang="en-US" sz="1600" dirty="0" smtClean="0"/>
              <a:t>Stand to the side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004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191000"/>
            <a:ext cx="3800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386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Separate tire from wheel assembly</a:t>
            </a:r>
          </a:p>
          <a:p>
            <a:r>
              <a:rPr lang="en-US" sz="1600" dirty="0" smtClean="0"/>
              <a:t>Must break bead</a:t>
            </a:r>
          </a:p>
          <a:p>
            <a:r>
              <a:rPr lang="en-US" sz="1600" dirty="0" smtClean="0"/>
              <a:t>Use proper equipment</a:t>
            </a:r>
          </a:p>
          <a:p>
            <a:r>
              <a:rPr lang="en-US" sz="1600" dirty="0" smtClean="0"/>
              <a:t>Break bead with wheel tie bolts installed and tight</a:t>
            </a:r>
          </a:p>
          <a:p>
            <a:r>
              <a:rPr lang="en-US" sz="1600" dirty="0" smtClean="0"/>
              <a:t>Use tool to break bead placing it as close to the wheel as possible</a:t>
            </a:r>
          </a:p>
          <a:p>
            <a:r>
              <a:rPr lang="en-US" sz="1600" dirty="0" smtClean="0"/>
              <a:t>Apply pressure slowly to avoid damage to sidewall</a:t>
            </a:r>
          </a:p>
          <a:p>
            <a:r>
              <a:rPr lang="en-US" sz="1600" dirty="0" smtClean="0"/>
              <a:t>Soapy solution may be used to help process</a:t>
            </a:r>
          </a:p>
          <a:p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9812"/>
            <a:ext cx="77247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3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868029" cy="401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1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off the 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43-13-1 gives guidelines for tire inspection and repair</a:t>
            </a:r>
          </a:p>
          <a:p>
            <a:r>
              <a:rPr lang="en-US" sz="1600" dirty="0" smtClean="0"/>
              <a:t>Closely examine bead area</a:t>
            </a:r>
          </a:p>
          <a:p>
            <a:r>
              <a:rPr lang="en-US" sz="1600" dirty="0" smtClean="0"/>
              <a:t>Damage is cause for rejection</a:t>
            </a:r>
          </a:p>
          <a:p>
            <a:r>
              <a:rPr lang="en-US" sz="1600" dirty="0" smtClean="0"/>
              <a:t>Thermal plug melting require tire replacement</a:t>
            </a:r>
          </a:p>
          <a:p>
            <a:r>
              <a:rPr lang="en-US" sz="1600" dirty="0" smtClean="0"/>
              <a:t>Duals require both tire to be replaced</a:t>
            </a:r>
          </a:p>
          <a:p>
            <a:r>
              <a:rPr lang="en-US" sz="1600" dirty="0" smtClean="0"/>
              <a:t>Cuts cannot exceed 40 percent of the tire</a:t>
            </a:r>
          </a:p>
          <a:p>
            <a:r>
              <a:rPr lang="en-US" sz="1600" dirty="0" smtClean="0"/>
              <a:t>Punctures 1/8 inch and less can be repaired</a:t>
            </a:r>
          </a:p>
          <a:p>
            <a:r>
              <a:rPr lang="en-US" sz="1600" dirty="0" smtClean="0"/>
              <a:t>Exposed cords on sidewall are cause for rejection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819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Classified by type, ply rating and dimensions</a:t>
            </a:r>
          </a:p>
          <a:p>
            <a:r>
              <a:rPr lang="en-US" sz="1600" dirty="0" smtClean="0"/>
              <a:t>Classified by the United States Tire and Rim association</a:t>
            </a:r>
          </a:p>
          <a:p>
            <a:r>
              <a:rPr lang="en-US" sz="1600" dirty="0" smtClean="0"/>
              <a:t>Type I S.C.</a:t>
            </a:r>
          </a:p>
          <a:p>
            <a:pPr marL="0" indent="0">
              <a:buNone/>
            </a:pPr>
            <a:r>
              <a:rPr lang="en-US" sz="1600" dirty="0" smtClean="0"/>
              <a:t>Smooth profile used on fixed gear aircraft designated by their overall diameter.</a:t>
            </a:r>
          </a:p>
          <a:p>
            <a:pPr marL="0" indent="0">
              <a:buNone/>
            </a:pPr>
            <a:r>
              <a:rPr lang="en-US" sz="1600" dirty="0" smtClean="0"/>
              <a:t>Found on older aircraft (B-17)</a:t>
            </a:r>
          </a:p>
          <a:p>
            <a:r>
              <a:rPr lang="en-US" sz="1600" dirty="0" smtClean="0"/>
              <a:t>Type III G.A.</a:t>
            </a:r>
          </a:p>
          <a:p>
            <a:pPr marL="0" indent="0">
              <a:buNone/>
            </a:pPr>
            <a:r>
              <a:rPr lang="en-US" sz="1600" dirty="0" smtClean="0"/>
              <a:t>Light aircraft with landing speeds less than 160 MPH</a:t>
            </a:r>
          </a:p>
          <a:p>
            <a:pPr marL="0" indent="0">
              <a:buNone/>
            </a:pPr>
            <a:r>
              <a:rPr lang="en-US" sz="1600" dirty="0" smtClean="0"/>
              <a:t>Low pressure</a:t>
            </a:r>
          </a:p>
          <a:p>
            <a:pPr marL="0" indent="0">
              <a:buNone/>
            </a:pPr>
            <a:r>
              <a:rPr lang="en-US" sz="1600" dirty="0" smtClean="0"/>
              <a:t>Designated by width and diameter of rim tire is mounted on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85" y="2895600"/>
            <a:ext cx="30384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1104"/>
            <a:ext cx="3048000" cy="22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105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Repair and Retreading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Follow airframe and tire manufacturer’s recommendations</a:t>
            </a:r>
          </a:p>
          <a:p>
            <a:r>
              <a:rPr lang="en-US" sz="1600" dirty="0" smtClean="0"/>
              <a:t>All tire repairs must be made at a certified tire repair facility</a:t>
            </a:r>
          </a:p>
          <a:p>
            <a:r>
              <a:rPr lang="en-US" sz="1600" dirty="0" smtClean="0"/>
              <a:t>Technician must determine if tire is eligible for retreading</a:t>
            </a:r>
          </a:p>
          <a:p>
            <a:r>
              <a:rPr lang="en-US" sz="1600" dirty="0" smtClean="0"/>
              <a:t>FAA certified tire repair station will make the ultimate decision</a:t>
            </a:r>
          </a:p>
          <a:p>
            <a:r>
              <a:rPr lang="en-US" sz="1600" dirty="0" err="1" smtClean="0"/>
              <a:t>Shearology</a:t>
            </a:r>
            <a:r>
              <a:rPr lang="en-US" sz="1600" dirty="0" smtClean="0"/>
              <a:t> will be conducted to ensure carcass is in serviceable condition</a:t>
            </a:r>
          </a:p>
          <a:p>
            <a:r>
              <a:rPr lang="en-US" sz="1600" dirty="0" smtClean="0"/>
              <a:t>Tires are marked if retreaded</a:t>
            </a:r>
          </a:p>
          <a:p>
            <a:r>
              <a:rPr lang="en-US" sz="1600" dirty="0" smtClean="0"/>
              <a:t>Can be retreaded a number of times</a:t>
            </a:r>
          </a:p>
          <a:p>
            <a:r>
              <a:rPr lang="en-US" sz="1600" dirty="0" smtClean="0"/>
              <a:t>Nose tires sometimes make it to 12 retreads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2595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Can be damaged if not stored properly</a:t>
            </a:r>
          </a:p>
          <a:p>
            <a:r>
              <a:rPr lang="en-US" sz="1600" dirty="0" smtClean="0"/>
              <a:t>Stored vertically resting on tread surface</a:t>
            </a:r>
          </a:p>
          <a:p>
            <a:r>
              <a:rPr lang="en-US" sz="1600" dirty="0" smtClean="0"/>
              <a:t>Storing on rack with 3-4 inch flat surface is recommended</a:t>
            </a:r>
          </a:p>
          <a:p>
            <a:r>
              <a:rPr lang="en-US" sz="1600" dirty="0" smtClean="0"/>
              <a:t>Only stack horizontally for a short period of time</a:t>
            </a:r>
          </a:p>
          <a:p>
            <a:r>
              <a:rPr lang="en-US" sz="1600" dirty="0" smtClean="0"/>
              <a:t>No higher than 4 tires if under 40 inches</a:t>
            </a:r>
          </a:p>
          <a:p>
            <a:r>
              <a:rPr lang="en-US" sz="1600" dirty="0" smtClean="0"/>
              <a:t>No higher than 3 for tires larger than 40 inches</a:t>
            </a:r>
          </a:p>
          <a:p>
            <a:r>
              <a:rPr lang="en-US" sz="1600" dirty="0" smtClean="0"/>
              <a:t>Store in cool, dry, dark place free from air currents and dirt</a:t>
            </a:r>
          </a:p>
          <a:p>
            <a:r>
              <a:rPr lang="en-US" sz="1600" dirty="0" smtClean="0"/>
              <a:t>O2 and O3 can cause deterioration of tires</a:t>
            </a:r>
          </a:p>
          <a:p>
            <a:r>
              <a:rPr lang="en-US" sz="1600" dirty="0" smtClean="0"/>
              <a:t>O3 producing equipment can harm tires</a:t>
            </a:r>
          </a:p>
          <a:p>
            <a:r>
              <a:rPr lang="en-US" sz="1600" dirty="0" smtClean="0"/>
              <a:t>Fuels, oils, solvents do harm</a:t>
            </a:r>
          </a:p>
          <a:p>
            <a:r>
              <a:rPr lang="en-US" sz="1600" dirty="0" smtClean="0"/>
              <a:t>Moisture and dirt prone areas should be avoided</a:t>
            </a:r>
          </a:p>
          <a:p>
            <a:r>
              <a:rPr lang="en-US" sz="1600" dirty="0" smtClean="0"/>
              <a:t>Store in temperatures between 32-104 F</a:t>
            </a:r>
          </a:p>
          <a:p>
            <a:r>
              <a:rPr lang="en-US" sz="1600" dirty="0" smtClean="0"/>
              <a:t>Lower temps are acceptable, but not higher</a:t>
            </a:r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762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34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Tube construction and selection</a:t>
            </a:r>
          </a:p>
          <a:p>
            <a:pPr marL="0" indent="0">
              <a:buNone/>
            </a:pPr>
            <a:r>
              <a:rPr lang="en-US" sz="1600" dirty="0" smtClean="0"/>
              <a:t>Tubes are made of natural rubber</a:t>
            </a:r>
          </a:p>
          <a:p>
            <a:pPr marL="0" indent="0">
              <a:buNone/>
            </a:pPr>
            <a:r>
              <a:rPr lang="en-US" sz="1600" dirty="0" smtClean="0"/>
              <a:t>Contain air with minimal leakage</a:t>
            </a:r>
          </a:p>
          <a:p>
            <a:pPr marL="0" indent="0">
              <a:buNone/>
            </a:pPr>
            <a:r>
              <a:rPr lang="en-US" sz="1600" dirty="0" smtClean="0"/>
              <a:t>Heavy duty tubes are available</a:t>
            </a:r>
          </a:p>
          <a:p>
            <a:pPr marL="0" indent="0">
              <a:buNone/>
            </a:pPr>
            <a:r>
              <a:rPr lang="en-US" sz="1600" dirty="0" smtClean="0"/>
              <a:t>Fabric is incorporated to protect against heat from braking</a:t>
            </a:r>
          </a:p>
          <a:p>
            <a:pPr marL="0" indent="0">
              <a:buNone/>
            </a:pPr>
            <a:r>
              <a:rPr lang="en-US" sz="1600" dirty="0" smtClean="0"/>
              <a:t>Tubes come in a variety of sizes</a:t>
            </a:r>
          </a:p>
          <a:p>
            <a:pPr marL="0" indent="0">
              <a:buNone/>
            </a:pPr>
            <a:r>
              <a:rPr lang="en-US" sz="1600" dirty="0" smtClean="0"/>
              <a:t>Too small of a tube stresses tube construction</a:t>
            </a:r>
          </a:p>
          <a:p>
            <a:r>
              <a:rPr lang="en-US" sz="1600" dirty="0" smtClean="0"/>
              <a:t>Storage and Inspection</a:t>
            </a:r>
          </a:p>
          <a:p>
            <a:pPr marL="0" indent="0">
              <a:buNone/>
            </a:pPr>
            <a:r>
              <a:rPr lang="en-US" sz="1600" dirty="0" smtClean="0"/>
              <a:t>Keep in carton until installation</a:t>
            </a:r>
          </a:p>
          <a:p>
            <a:pPr marL="0" indent="0">
              <a:buNone/>
            </a:pPr>
            <a:r>
              <a:rPr lang="en-US" sz="1600" dirty="0" smtClean="0"/>
              <a:t>Wrap in paper if carton is unavailable</a:t>
            </a:r>
          </a:p>
          <a:p>
            <a:pPr marL="0" indent="0">
              <a:buNone/>
            </a:pPr>
            <a:r>
              <a:rPr lang="en-US" sz="1600" dirty="0" smtClean="0"/>
              <a:t>Can be stored in tire inflated enough to hold shape for a minimum time</a:t>
            </a:r>
          </a:p>
          <a:p>
            <a:pPr marL="0" indent="0">
              <a:buNone/>
            </a:pPr>
            <a:r>
              <a:rPr lang="en-US" sz="1600" dirty="0" smtClean="0"/>
              <a:t>Apply talc to avoid sticking</a:t>
            </a:r>
          </a:p>
          <a:p>
            <a:pPr marL="0" indent="0">
              <a:buNone/>
            </a:pPr>
            <a:r>
              <a:rPr lang="en-US" sz="1600" dirty="0" smtClean="0"/>
              <a:t>Avoid creases when storing</a:t>
            </a:r>
          </a:p>
          <a:p>
            <a:pPr marL="0" indent="0">
              <a:buNone/>
            </a:pPr>
            <a:r>
              <a:rPr lang="en-US" sz="1600" dirty="0" smtClean="0"/>
              <a:t>Never hang on nails or pegs </a:t>
            </a:r>
            <a:r>
              <a:rPr lang="en-US" sz="1600" smtClean="0"/>
              <a:t>for storage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771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Type VIII</a:t>
            </a:r>
          </a:p>
          <a:p>
            <a:pPr marL="0" indent="0">
              <a:buNone/>
            </a:pPr>
            <a:r>
              <a:rPr lang="en-US" sz="1600" dirty="0" smtClean="0"/>
              <a:t>High performance found on jet aircraft</a:t>
            </a:r>
          </a:p>
          <a:p>
            <a:pPr marL="0" indent="0">
              <a:buNone/>
            </a:pPr>
            <a:r>
              <a:rPr lang="en-US" sz="1600" dirty="0" smtClean="0"/>
              <a:t>Known as three part nomenclature tires</a:t>
            </a:r>
          </a:p>
          <a:p>
            <a:pPr marL="0" indent="0">
              <a:buNone/>
            </a:pPr>
            <a:r>
              <a:rPr lang="en-US" sz="1600" dirty="0" smtClean="0"/>
              <a:t>High pressure and high load capabilities</a:t>
            </a:r>
          </a:p>
          <a:p>
            <a:pPr marL="0" indent="0">
              <a:buNone/>
            </a:pPr>
            <a:r>
              <a:rPr lang="en-US" sz="1600" dirty="0" smtClean="0"/>
              <a:t>Two number system with an X between the numbers (26 x 6.6)</a:t>
            </a:r>
          </a:p>
          <a:p>
            <a:pPr marL="0" indent="0">
              <a:buNone/>
            </a:pPr>
            <a:r>
              <a:rPr lang="en-US" sz="1600" dirty="0" smtClean="0"/>
              <a:t>First number is the outside diameter and the second is the width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99031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6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Tire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Type VIII</a:t>
            </a:r>
          </a:p>
          <a:p>
            <a:pPr marL="0" indent="0">
              <a:buNone/>
            </a:pPr>
            <a:r>
              <a:rPr lang="en-US" sz="1600" dirty="0"/>
              <a:t>T</a:t>
            </a:r>
            <a:r>
              <a:rPr lang="en-US" sz="1600" dirty="0" smtClean="0"/>
              <a:t>hree part nomenclature tires</a:t>
            </a:r>
          </a:p>
          <a:p>
            <a:pPr marL="0" indent="0">
              <a:buNone/>
            </a:pPr>
            <a:r>
              <a:rPr lang="en-US" sz="1600" dirty="0" smtClean="0"/>
              <a:t>Very high pressure with very high loads</a:t>
            </a:r>
          </a:p>
          <a:p>
            <a:pPr marL="0" indent="0">
              <a:buNone/>
            </a:pPr>
            <a:r>
              <a:rPr lang="en-US" sz="1600" dirty="0" smtClean="0"/>
              <a:t>Most modern design of all tires</a:t>
            </a:r>
          </a:p>
          <a:p>
            <a:pPr marL="0" indent="0">
              <a:buNone/>
            </a:pPr>
            <a:r>
              <a:rPr lang="en-US" sz="1600" dirty="0" smtClean="0"/>
              <a:t>Combination of type III and type VII numbering systems</a:t>
            </a:r>
          </a:p>
          <a:p>
            <a:pPr marL="0" indent="0">
              <a:buNone/>
            </a:pPr>
            <a:r>
              <a:rPr lang="en-US" sz="1600" dirty="0" smtClean="0"/>
              <a:t>Bias tire can be numbered as 30 X 8.8 – 15</a:t>
            </a:r>
          </a:p>
          <a:p>
            <a:pPr marL="0" indent="0">
              <a:buNone/>
            </a:pPr>
            <a:r>
              <a:rPr lang="en-US" sz="1600" dirty="0" smtClean="0"/>
              <a:t>Radials use an “R” 30 X 88.8R – 15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Special designators may also include “B” and “H”</a:t>
            </a:r>
          </a:p>
          <a:p>
            <a:pPr marL="0" indent="0">
              <a:buNone/>
            </a:pPr>
            <a:r>
              <a:rPr lang="en-US" sz="1600" dirty="0" smtClean="0"/>
              <a:t>“B” - Width ratio is 60-70 percent with a 15 degree bead taper</a:t>
            </a:r>
          </a:p>
          <a:p>
            <a:pPr marL="0" indent="0">
              <a:buNone/>
            </a:pPr>
            <a:r>
              <a:rPr lang="en-US" sz="1600" dirty="0" smtClean="0"/>
              <a:t>“H” – Width ratio is 60-70 percent with a 5 degree bead taper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684952"/>
            <a:ext cx="2314575" cy="494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Ply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Reinforced layers of fabric encased in rubber that are laid into the tire to provide strength</a:t>
            </a:r>
          </a:p>
          <a:p>
            <a:r>
              <a:rPr lang="en-US" sz="1600" dirty="0" smtClean="0"/>
              <a:t>Higher ply ratings are a tire with high strength</a:t>
            </a:r>
          </a:p>
          <a:p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46" y="2209800"/>
            <a:ext cx="5508354" cy="45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6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Tube-Type or Tubeless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Designated on sidewall of tire if tubeless</a:t>
            </a:r>
          </a:p>
          <a:p>
            <a:r>
              <a:rPr lang="en-US" sz="1600" dirty="0" smtClean="0"/>
              <a:t>Tubeless tires have inner liner</a:t>
            </a:r>
          </a:p>
          <a:p>
            <a:r>
              <a:rPr lang="en-US" sz="1600" dirty="0" smtClean="0"/>
              <a:t>Consult aircraft manufacturer’s manual for information on tire type needed</a:t>
            </a:r>
          </a:p>
          <a:p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5886"/>
            <a:ext cx="5257800" cy="434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7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Ply or Radial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Tire can be classified by the direction of plies used in the tire</a:t>
            </a:r>
          </a:p>
          <a:p>
            <a:r>
              <a:rPr lang="en-US" sz="1600" dirty="0" smtClean="0"/>
              <a:t>Traditional tires are bias ply</a:t>
            </a:r>
          </a:p>
          <a:p>
            <a:pPr marL="0" indent="0">
              <a:buNone/>
            </a:pPr>
            <a:r>
              <a:rPr lang="en-US" sz="1600" dirty="0" smtClean="0"/>
              <a:t>The angle of the plies in relation to the direction of rotation is 30-60 degrees</a:t>
            </a:r>
          </a:p>
          <a:p>
            <a:pPr marL="0" indent="0">
              <a:buNone/>
            </a:pPr>
            <a:r>
              <a:rPr lang="en-US" sz="1600" dirty="0" smtClean="0"/>
              <a:t>Results in flexibility in the side wall</a:t>
            </a:r>
          </a:p>
          <a:p>
            <a:r>
              <a:rPr lang="en-US" sz="1600" dirty="0" smtClean="0"/>
              <a:t>Tire construction</a:t>
            </a:r>
          </a:p>
          <a:p>
            <a:pPr marL="0" indent="0">
              <a:buNone/>
            </a:pPr>
            <a:r>
              <a:rPr lang="en-US" sz="1600" dirty="0" smtClean="0"/>
              <a:t>Constructed for usage</a:t>
            </a:r>
          </a:p>
          <a:p>
            <a:pPr marL="0" indent="0">
              <a:buNone/>
            </a:pPr>
            <a:r>
              <a:rPr lang="en-US" sz="1600" dirty="0" smtClean="0"/>
              <a:t>Short high impact rather than sustained operations</a:t>
            </a:r>
          </a:p>
          <a:p>
            <a:pPr marL="0" indent="0">
              <a:buNone/>
            </a:pPr>
            <a:r>
              <a:rPr lang="en-US" sz="1600" dirty="0" smtClean="0"/>
              <a:t>Deflection is twice as much as automotive tires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08286"/>
            <a:ext cx="3076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99" y="4114799"/>
            <a:ext cx="2992601" cy="26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1" y="4114800"/>
            <a:ext cx="3014039" cy="26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0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Tire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1640181"/>
            <a:ext cx="7272000" cy="444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145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367</TotalTime>
  <Words>1582</Words>
  <Application>Microsoft Office PowerPoint</Application>
  <PresentationFormat>On-screen Show (4:3)</PresentationFormat>
  <Paragraphs>226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Decatur</vt:lpstr>
      <vt:lpstr>Aircraft Tires</vt:lpstr>
      <vt:lpstr>Aircraft Tires and Tubes</vt:lpstr>
      <vt:lpstr>Tire Classification</vt:lpstr>
      <vt:lpstr>Tire Classifications</vt:lpstr>
      <vt:lpstr>Tire Classifications</vt:lpstr>
      <vt:lpstr>Ply Rating</vt:lpstr>
      <vt:lpstr>Tube-Type or Tubeless</vt:lpstr>
      <vt:lpstr>Bias Ply or Radial</vt:lpstr>
      <vt:lpstr>Characteristics of a Tire</vt:lpstr>
      <vt:lpstr>Bead</vt:lpstr>
      <vt:lpstr>Carcass Plies</vt:lpstr>
      <vt:lpstr>Tread</vt:lpstr>
      <vt:lpstr>Sidewall</vt:lpstr>
      <vt:lpstr>Chine</vt:lpstr>
      <vt:lpstr>Tire Inspection</vt:lpstr>
      <vt:lpstr>Tire Inspection</vt:lpstr>
      <vt:lpstr>Tire Inspection</vt:lpstr>
      <vt:lpstr>Tread Condition</vt:lpstr>
      <vt:lpstr>Tread Condition</vt:lpstr>
      <vt:lpstr>Tread Damage</vt:lpstr>
      <vt:lpstr>Tread Damage</vt:lpstr>
      <vt:lpstr>Tread Damage</vt:lpstr>
      <vt:lpstr>Tread Damage</vt:lpstr>
      <vt:lpstr>Tread Damage</vt:lpstr>
      <vt:lpstr>Sidewall Damage</vt:lpstr>
      <vt:lpstr>Tire Removal</vt:lpstr>
      <vt:lpstr>Tire Removal</vt:lpstr>
      <vt:lpstr>PowerPoint Presentation</vt:lpstr>
      <vt:lpstr>Inspection off the Aircraft</vt:lpstr>
      <vt:lpstr>Tire Repair and Retreading</vt:lpstr>
      <vt:lpstr>Tire Storage</vt:lpstr>
      <vt:lpstr>Aircraft Tubes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Aircraft Tires</dc:title>
  <dc:creator>Jeff</dc:creator>
  <cp:lastModifiedBy>erwinj</cp:lastModifiedBy>
  <cp:revision>41</cp:revision>
  <dcterms:created xsi:type="dcterms:W3CDTF">2013-06-02T04:46:53Z</dcterms:created>
  <dcterms:modified xsi:type="dcterms:W3CDTF">2013-06-04T19:56:44Z</dcterms:modified>
</cp:coreProperties>
</file>