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66" r:id="rId2"/>
    <p:sldId id="369" r:id="rId3"/>
    <p:sldId id="370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64395"/>
    <a:srgbClr val="263B94"/>
    <a:srgbClr val="C2C9E6"/>
    <a:srgbClr val="131442"/>
    <a:srgbClr val="D99A29"/>
    <a:srgbClr val="214C90"/>
    <a:srgbClr val="B2D233"/>
    <a:srgbClr val="0080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/>
    <p:restoredTop sz="94690"/>
  </p:normalViewPr>
  <p:slideViewPr>
    <p:cSldViewPr>
      <p:cViewPr varScale="1">
        <p:scale>
          <a:sx n="103" d="100"/>
          <a:sy n="103" d="100"/>
        </p:scale>
        <p:origin x="-204" y="-102"/>
      </p:cViewPr>
      <p:guideLst>
        <p:guide orient="horz" pos="225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28060BF-00F7-4535-A87B-67D9766E2A31}" type="datetime1">
              <a:rPr lang="en-US" altLang="en-US"/>
              <a:pPr/>
              <a:t>5/15/2017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098EEF7-448A-4515-A36B-9C6A57110A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92892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BAD18B5-97EF-4DE4-8FA7-B2A2439A5A49}" type="datetime1">
              <a:rPr lang="en-US" altLang="en-US"/>
              <a:pPr/>
              <a:t>5/15/2017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2C3738C-10D8-4654-A168-7FE5D834EA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770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pitchFamily="34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175" y="0"/>
            <a:ext cx="9140825" cy="1600200"/>
          </a:xfrm>
          <a:prstGeom prst="rect">
            <a:avLst/>
          </a:prstGeom>
          <a:solidFill>
            <a:srgbClr val="0080A2"/>
          </a:solidFill>
          <a:ln w="9525">
            <a:solidFill>
              <a:srgbClr val="214C90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lnSpc>
                <a:spcPct val="90000"/>
              </a:lnSpc>
              <a:spcAft>
                <a:spcPts val="125"/>
              </a:spcAft>
            </a:pPr>
            <a:r>
              <a:rPr lang="en-US" altLang="en-US" sz="4400">
                <a:solidFill>
                  <a:schemeClr val="bg1"/>
                </a:solidFill>
                <a:latin typeface="Verdana" pitchFamily="-107" charset="0"/>
              </a:rPr>
              <a:t>Criminalistics: An Introduction to Forensic Science</a:t>
            </a:r>
            <a:endParaRPr lang="en-US" altLang="en-US" sz="1600">
              <a:solidFill>
                <a:schemeClr val="bg1"/>
              </a:solidFill>
              <a:latin typeface="Verdana" pitchFamily="-107" charset="0"/>
            </a:endParaRPr>
          </a:p>
        </p:txBody>
      </p:sp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5038725" y="2971800"/>
            <a:ext cx="1790700" cy="4619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Verdana" pitchFamily="-107" charset="0"/>
              </a:rPr>
              <a:t>CHAPTER</a:t>
            </a:r>
            <a:endParaRPr lang="en-US" altLang="en-US" sz="1800">
              <a:solidFill>
                <a:srgbClr val="000000"/>
              </a:solidFill>
              <a:latin typeface="Verdana" pitchFamily="-107" charset="0"/>
            </a:endParaRPr>
          </a:p>
        </p:txBody>
      </p:sp>
      <p:sp>
        <p:nvSpPr>
          <p:cNvPr id="4" name="Rectangle 17"/>
          <p:cNvSpPr>
            <a:spLocks noChangeArrowheads="1"/>
          </p:cNvSpPr>
          <p:nvPr userDrawn="1"/>
        </p:nvSpPr>
        <p:spPr bwMode="auto">
          <a:xfrm>
            <a:off x="2819400" y="1295400"/>
            <a:ext cx="3429000" cy="2286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algn="ctr"/>
            <a:endParaRPr lang="en-US" altLang="en-US" sz="1200">
              <a:solidFill>
                <a:srgbClr val="FFFFFF"/>
              </a:solidFill>
            </a:endParaRPr>
          </a:p>
        </p:txBody>
      </p:sp>
      <p:pic>
        <p:nvPicPr>
          <p:cNvPr id="5" name="Picture 21" descr="Saferstein_cvr_mech_hire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52600"/>
            <a:ext cx="3360738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Pearson Logo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376988"/>
            <a:ext cx="91757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1600200" y="6429375"/>
            <a:ext cx="7162800" cy="2301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 algn="r" eaLnBrk="1" hangingPunct="1">
              <a:defRPr/>
            </a:pPr>
            <a:r>
              <a:rPr lang="en-US" altLang="en-US" sz="900" smtClean="0"/>
              <a:t>Copyright © 2015, 2011, 2007 Pearson Education, Inc.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1472236615"/>
      </p:ext>
    </p:extLst>
  </p:cSld>
  <p:clrMapOvr>
    <a:masterClrMapping/>
  </p:clrMapOvr>
  <p:transition spd="slow" advTm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  <a:noFill/>
          <a:ln>
            <a:noFill/>
          </a:ln>
        </p:spPr>
        <p:txBody>
          <a:bodyPr/>
          <a:lstStyle>
            <a:lvl1pPr algn="l">
              <a:defRPr sz="1100">
                <a:solidFill>
                  <a:srgbClr val="000000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823124"/>
      </p:ext>
    </p:extLst>
  </p:cSld>
  <p:clrMapOvr>
    <a:masterClrMapping/>
  </p:clrMapOvr>
  <p:transition spd="slow" advTm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229600" cy="685800"/>
          </a:xfrm>
          <a:noFill/>
          <a:ln>
            <a:noFill/>
          </a:ln>
        </p:spPr>
        <p:txBody>
          <a:bodyPr anchor="b" anchorCtr="1"/>
          <a:lstStyle>
            <a:lvl1pPr algn="ctr">
              <a:defRPr sz="1400">
                <a:solidFill>
                  <a:srgbClr val="000000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783058"/>
      </p:ext>
    </p:extLst>
  </p:cSld>
  <p:clrMapOvr>
    <a:masterClrMapping/>
  </p:clrMapOvr>
  <p:transition spd="slow" advTm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819134"/>
      </p:ext>
    </p:extLst>
  </p:cSld>
  <p:clrMapOvr>
    <a:masterClrMapping/>
  </p:clrMapOvr>
  <p:transition spd="slow" advTm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958326"/>
      </p:ext>
    </p:extLst>
  </p:cSld>
  <p:clrMapOvr>
    <a:masterClrMapping/>
  </p:clrMapOvr>
  <p:transition spd="slow" advTm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8120779"/>
      </p:ext>
    </p:extLst>
  </p:cSld>
  <p:clrMapOvr>
    <a:masterClrMapping/>
  </p:clrMapOvr>
  <p:transition spd="slow" advTm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543025"/>
      </p:ext>
    </p:extLst>
  </p:cSld>
  <p:clrMapOvr>
    <a:masterClrMapping/>
  </p:clrMapOvr>
  <p:transition spd="slow" advTm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9588" y="0"/>
            <a:ext cx="2284412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5" y="0"/>
            <a:ext cx="6704013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911226"/>
      </p:ext>
    </p:extLst>
  </p:cSld>
  <p:clrMapOvr>
    <a:masterClrMapping/>
  </p:clrMapOvr>
  <p:transition spd="slow"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80A2"/>
          </a:solidFill>
          <a:ln>
            <a:solidFill>
              <a:srgbClr val="214C90"/>
            </a:solidFill>
          </a:ln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953972"/>
      </p:ext>
    </p:extLst>
  </p:cSld>
  <p:clrMapOvr>
    <a:masterClrMapping/>
  </p:clrMapOvr>
  <p:transition spd="slow" advTm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80A2"/>
          </a:solidFill>
          <a:ln>
            <a:solidFill>
              <a:srgbClr val="214C90"/>
            </a:solidFill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Font typeface="+mj-lt"/>
              <a:buAutoNum type="arabicPeriod"/>
              <a:defRPr sz="26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422356"/>
      </p:ext>
    </p:extLst>
  </p:cSld>
  <p:clrMapOvr>
    <a:masterClrMapping/>
  </p:clrMapOvr>
  <p:transition spd="slow" advTm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686410"/>
      </p:ext>
    </p:extLst>
  </p:cSld>
  <p:clrMapOvr>
    <a:masterClrMapping/>
  </p:clrMapOvr>
  <p:transition spd="slow" advTm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7496C3"/>
            </a:solidFill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61037"/>
            <a:ext cx="8229600" cy="563563"/>
          </a:xfrm>
        </p:spPr>
        <p:txBody>
          <a:bodyPr anchor="ctr"/>
          <a:lstStyle>
            <a:lvl1pPr marL="342900" indent="-4763" algn="ctr">
              <a:buNone/>
              <a:tabLst>
                <a:tab pos="7773988" algn="l"/>
              </a:tabLst>
              <a:defRPr sz="1400"/>
            </a:lvl1pPr>
            <a:lvl2pPr algn="ctr">
              <a:buNone/>
              <a:tabLst>
                <a:tab pos="7773988" algn="l"/>
              </a:tabLst>
              <a:defRPr sz="1400"/>
            </a:lvl2pPr>
            <a:lvl3pPr algn="ctr">
              <a:buNone/>
              <a:tabLst>
                <a:tab pos="7773988" algn="l"/>
              </a:tabLst>
              <a:defRPr sz="1400"/>
            </a:lvl3pPr>
            <a:lvl4pPr algn="ctr">
              <a:buNone/>
              <a:tabLst>
                <a:tab pos="7773988" algn="l"/>
              </a:tabLst>
              <a:defRPr sz="1400"/>
            </a:lvl4pPr>
            <a:lvl5pPr algn="ctr">
              <a:buNone/>
              <a:tabLst>
                <a:tab pos="7773988" algn="l"/>
              </a:tabLs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790819"/>
      </p:ext>
    </p:extLst>
  </p:cSld>
  <p:clrMapOvr>
    <a:masterClrMapping/>
  </p:clrMapOvr>
  <p:transition spd="slow" advTm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377347"/>
      </p:ext>
    </p:extLst>
  </p:cSld>
  <p:clrMapOvr>
    <a:masterClrMapping/>
  </p:clrMapOvr>
  <p:transition spd="slow" advTm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066925"/>
            <a:ext cx="7772400" cy="1362075"/>
          </a:xfrm>
          <a:noFill/>
          <a:ln>
            <a:noFill/>
          </a:ln>
        </p:spPr>
        <p:txBody>
          <a:bodyPr anchorCtr="1"/>
          <a:lstStyle>
            <a:lvl1pPr algn="ctr">
              <a:defRPr sz="3600" b="0" cap="none">
                <a:solidFill>
                  <a:srgbClr val="1191D0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452813"/>
            <a:ext cx="7772400" cy="1500187"/>
          </a:xfrm>
        </p:spPr>
        <p:txBody>
          <a:bodyPr anchor="b"/>
          <a:lstStyle>
            <a:lvl1pPr marL="0" indent="0" algn="ctr">
              <a:buNone/>
              <a:defRPr sz="2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1549341"/>
      </p:ext>
    </p:extLst>
  </p:cSld>
  <p:clrMapOvr>
    <a:masterClrMapping/>
  </p:clrMapOvr>
  <p:transition spd="slow" advTm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995684"/>
      </p:ext>
    </p:extLst>
  </p:cSld>
  <p:clrMapOvr>
    <a:masterClrMapping/>
  </p:clrMapOvr>
  <p:transition spd="slow" advTm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758139"/>
      </p:ext>
    </p:extLst>
  </p:cSld>
  <p:clrMapOvr>
    <a:masterClrMapping/>
  </p:clrMapOvr>
  <p:transition spd="slow" advTm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7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-19050" y="0"/>
            <a:ext cx="9163050" cy="1371600"/>
          </a:xfrm>
          <a:prstGeom prst="rect">
            <a:avLst/>
          </a:prstGeom>
          <a:solidFill>
            <a:srgbClr val="0080A2"/>
          </a:solidFill>
          <a:ln w="9525">
            <a:solidFill>
              <a:srgbClr val="214C9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pic>
        <p:nvPicPr>
          <p:cNvPr id="1028" name="Picture 9" descr="Pearson Logo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376988"/>
            <a:ext cx="91757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 userDrawn="1"/>
        </p:nvSpPr>
        <p:spPr>
          <a:xfrm>
            <a:off x="1600200" y="6429375"/>
            <a:ext cx="7162800" cy="2301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 algn="r" eaLnBrk="1" hangingPunct="1">
              <a:defRPr/>
            </a:pPr>
            <a:r>
              <a:rPr lang="en-US" altLang="en-US" sz="900" smtClean="0"/>
              <a:t>Copyright © 2015, 2011, 2007 Pearson Education, Inc.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56" r:id="rId1"/>
    <p:sldLayoutId id="2147485241" r:id="rId2"/>
    <p:sldLayoutId id="2147485242" r:id="rId3"/>
    <p:sldLayoutId id="2147485243" r:id="rId4"/>
    <p:sldLayoutId id="2147485244" r:id="rId5"/>
    <p:sldLayoutId id="2147485245" r:id="rId6"/>
    <p:sldLayoutId id="2147485246" r:id="rId7"/>
    <p:sldLayoutId id="2147485247" r:id="rId8"/>
    <p:sldLayoutId id="2147485248" r:id="rId9"/>
    <p:sldLayoutId id="2147485249" r:id="rId10"/>
    <p:sldLayoutId id="2147485250" r:id="rId11"/>
    <p:sldLayoutId id="2147485251" r:id="rId12"/>
    <p:sldLayoutId id="2147485252" r:id="rId13"/>
    <p:sldLayoutId id="2147485253" r:id="rId14"/>
    <p:sldLayoutId id="2147485254" r:id="rId15"/>
    <p:sldLayoutId id="2147485255" r:id="rId16"/>
  </p:sldLayoutIdLst>
  <p:transition spd="slow" advTm="0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en-US" sz="4000">
          <a:solidFill>
            <a:srgbClr val="FFFFFF"/>
          </a:solidFill>
          <a:latin typeface="Verdana"/>
          <a:ea typeface="MS PGothic" panose="020B0600070205080204" pitchFamily="34" charset="-128"/>
          <a:cs typeface="MS PGothic" pitchFamily="3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Verdana" charset="0"/>
          <a:ea typeface="MS PGothic" panose="020B0600070205080204" pitchFamily="34" charset="-128"/>
          <a:cs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Verdana" charset="0"/>
          <a:ea typeface="MS PGothic" panose="020B0600070205080204" pitchFamily="34" charset="-128"/>
          <a:cs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Verdana" charset="0"/>
          <a:ea typeface="MS PGothic" panose="020B0600070205080204" pitchFamily="34" charset="-128"/>
          <a:cs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Verdana" charset="0"/>
          <a:ea typeface="MS PGothic" panose="020B0600070205080204" pitchFamily="34" charset="-128"/>
          <a:cs typeface="MS PGothic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14C90"/>
        </a:buClr>
        <a:buFont typeface="Times" pitchFamily="-107" charset="0"/>
        <a:buChar char="•"/>
        <a:defRPr sz="3000">
          <a:solidFill>
            <a:schemeClr val="tx1"/>
          </a:solidFill>
          <a:latin typeface="Verdana"/>
          <a:ea typeface="MS PGothic" panose="020B0600070205080204" pitchFamily="34" charset="-128"/>
          <a:cs typeface="MS PGothic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1191D0"/>
        </a:buClr>
        <a:buFont typeface="Wingdings" pitchFamily="-107" charset="2"/>
        <a:buChar char="§"/>
        <a:defRPr sz="2800">
          <a:solidFill>
            <a:schemeClr val="tx1"/>
          </a:solidFill>
          <a:latin typeface="Verdana"/>
          <a:ea typeface="MS PGothic" panose="020B0600070205080204" pitchFamily="34" charset="-128"/>
          <a:cs typeface="MS PGothic" pitchFamily="34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lr>
          <a:srgbClr val="B2D233"/>
        </a:buClr>
        <a:buFont typeface="Arial" charset="0"/>
        <a:buChar char="•"/>
        <a:defRPr sz="2600">
          <a:solidFill>
            <a:schemeClr val="tx1"/>
          </a:solidFill>
          <a:latin typeface="Verdana"/>
          <a:ea typeface="MS PGothic" panose="020B0600070205080204" pitchFamily="34" charset="-128"/>
          <a:cs typeface="MS PGothic" pitchFamily="34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lr>
          <a:srgbClr val="1191D0"/>
        </a:buClr>
        <a:buFont typeface="Arial" charset="0"/>
        <a:buChar char="•"/>
        <a:defRPr sz="2400">
          <a:solidFill>
            <a:schemeClr val="tx1"/>
          </a:solidFill>
          <a:latin typeface="Verdana"/>
          <a:ea typeface="MS PGothic" panose="020B0600070205080204" pitchFamily="34" charset="-128"/>
          <a:cs typeface="MS PGothic" pitchFamily="34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lr>
          <a:srgbClr val="B2D233"/>
        </a:buClr>
        <a:buFont typeface="Lucida Grande" pitchFamily="-107" charset="0"/>
        <a:buChar char="-"/>
        <a:defRPr sz="2200">
          <a:solidFill>
            <a:schemeClr val="tx1"/>
          </a:solidFill>
          <a:latin typeface="Verdana"/>
          <a:ea typeface="MS PGothic" panose="020B0600070205080204" pitchFamily="34" charset="-128"/>
          <a:cs typeface="MS PGothic" pitchFamily="34" charset="-128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lr>
          <a:srgbClr val="2D5E2F"/>
        </a:buClr>
        <a:buFont typeface="Times" charset="0"/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lr>
          <a:srgbClr val="2D5E2F"/>
        </a:buClr>
        <a:buFont typeface="Times" charset="0"/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lr>
          <a:srgbClr val="2D5E2F"/>
        </a:buClr>
        <a:buFont typeface="Times" charset="0"/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lr>
          <a:srgbClr val="2D5E2F"/>
        </a:buClr>
        <a:buFont typeface="Times" charset="0"/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0080A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214C9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i-FI" altLang="en-US" b="1" smtClean="0">
                <a:latin typeface="Verdana" pitchFamily="-107" charset="0"/>
              </a:rPr>
              <a:t>Figure 12–4   </a:t>
            </a:r>
            <a:r>
              <a:rPr lang="fi-FI" altLang="en-US" smtClean="0">
                <a:latin typeface="Verdana" pitchFamily="-107" charset="0"/>
              </a:rPr>
              <a:t>A gas chromatogram showing ethyl alcohol (ethanol) in whole blood.</a:t>
            </a:r>
            <a:endParaRPr altLang="en-US" smtClean="0">
              <a:latin typeface="Verdana" pitchFamily="-107" charset="0"/>
            </a:endParaRPr>
          </a:p>
        </p:txBody>
      </p:sp>
      <p:pic>
        <p:nvPicPr>
          <p:cNvPr id="1024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55813"/>
            <a:ext cx="8229600" cy="305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0080A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214C9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i-FI" altLang="en-US" b="1" smtClean="0">
                <a:latin typeface="Verdana" pitchFamily="-107" charset="0"/>
              </a:rPr>
              <a:t>Figure 12–7   </a:t>
            </a:r>
            <a:r>
              <a:rPr lang="fi-FI" altLang="en-US" smtClean="0">
                <a:latin typeface="Verdana" pitchFamily="-107" charset="0"/>
              </a:rPr>
              <a:t>Biological fluids and tissues are extracted for acidic and basic drugs by controlling the pH of a water solution in which they are dissolved. Once this is accomplished, the toxicologist analyzes for drugs by using screening and confirmation test procedures.</a:t>
            </a:r>
            <a:endParaRPr altLang="en-US" smtClean="0">
              <a:latin typeface="Verdana" pitchFamily="-107" charset="0"/>
            </a:endParaRPr>
          </a:p>
        </p:txBody>
      </p:sp>
      <p:pic>
        <p:nvPicPr>
          <p:cNvPr id="1331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488" y="1143000"/>
            <a:ext cx="3629025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0080A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214C9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i-FI" altLang="en-US" b="1" smtClean="0">
                <a:latin typeface="Verdana" pitchFamily="-107" charset="0"/>
              </a:rPr>
              <a:t>Figure 12–8   </a:t>
            </a:r>
            <a:r>
              <a:rPr lang="fi-FI" altLang="en-US" smtClean="0">
                <a:latin typeface="Verdana" pitchFamily="-107" charset="0"/>
              </a:rPr>
              <a:t>The combination of the gas chromatograph and the mass spectrometer enables forensic toxicologists to separate the components of a drug mixture and provides specific identification of a drug substance.</a:t>
            </a:r>
            <a:endParaRPr altLang="en-US" smtClean="0">
              <a:latin typeface="Verdana" pitchFamily="-107" charset="0"/>
            </a:endParaRPr>
          </a:p>
        </p:txBody>
      </p:sp>
      <p:pic>
        <p:nvPicPr>
          <p:cNvPr id="1433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43163"/>
            <a:ext cx="822960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t_design">
  <a:themeElements>
    <a:clrScheme name="Custom 8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232C8"/>
      </a:hlink>
      <a:folHlink>
        <a:srgbClr val="9632C8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mott_design.pot</Template>
  <TotalTime>286</TotalTime>
  <Words>92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Arial</vt:lpstr>
      <vt:lpstr>MS PGothic</vt:lpstr>
      <vt:lpstr>MS PGothic</vt:lpstr>
      <vt:lpstr>Verdana</vt:lpstr>
      <vt:lpstr>Times</vt:lpstr>
      <vt:lpstr>Wingdings</vt:lpstr>
      <vt:lpstr>Lucida Grande</vt:lpstr>
      <vt:lpstr>Calibri</vt:lpstr>
      <vt:lpstr>mott_design</vt:lpstr>
      <vt:lpstr>Figure 12–4   A gas chromatogram showing ethyl alcohol (ethanol) in whole blood.</vt:lpstr>
      <vt:lpstr>Figure 12–7   Biological fluids and tissues are extracted for acidic and basic drugs by controlling the pH of a water solution in which they are dissolved. Once this is accomplished, the toxicologist analyzes for drugs by using screening and confirmation test procedures.</vt:lpstr>
      <vt:lpstr>Figure 12–8   The combination of the gas chromatograph and the mass spectrometer enables forensic toxicologists to separate the components of a drug mixture and provides specific identification of a drug substance.</vt:lpstr>
    </vt:vector>
  </TitlesOfParts>
  <Company>Workflow Data Systems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Thomas Dunn</dc:creator>
  <cp:lastModifiedBy>btaylor</cp:lastModifiedBy>
  <cp:revision>54</cp:revision>
  <dcterms:created xsi:type="dcterms:W3CDTF">2016-08-26T14:33:34Z</dcterms:created>
  <dcterms:modified xsi:type="dcterms:W3CDTF">2017-05-15T17:35:43Z</dcterms:modified>
</cp:coreProperties>
</file>