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26" r:id="rId2"/>
    <p:sldId id="325" r:id="rId3"/>
    <p:sldId id="327" r:id="rId4"/>
    <p:sldId id="32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-720" y="-17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67C1F-DAEB-40F9-9E67-663907F68BC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CDDEE-FC2D-43CD-B7AB-BFA2C971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904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3FF87-70E4-441B-98CA-87B042BE3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E7C1D6-F280-412D-A0F5-66E978E9A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87C2A-038A-49E6-9ADA-5E871568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29E5D-5440-43F8-A346-34A46F8E057F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8059A-139F-4A5D-98F0-10FF6AC0B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C2A8B-70D9-465D-95DB-DF6E5A0C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4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D0678-C3C8-4AF3-8B0A-5A8694F77D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721AB2-B350-4178-9639-50FD6A67FF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039B86-D5E4-4ACA-8B70-9C16E250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06A41-BF77-4477-964B-EAAA0B7151F7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B1E30-A65B-4E53-B73C-81EFC120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C6394-AAC2-4F25-A3D4-31C128E3B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5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693D35-23FA-4487-ACC8-075892536D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6D4D8-926F-4A99-8F88-FEB2F0D47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96DFB-6184-43D2-B19F-7B2649A6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26C4-2A71-4FF8-B9FF-D4A04AD3E7C8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20844-E10B-4D7F-BA0B-67117BAE9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0FE33-BF78-4EB6-903C-B2F5571D7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11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98E15-E2F9-4E56-B1A3-E17AD98AF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5198A-ACF3-443F-84E9-FF2E5C41D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35C5A-2FA6-414E-A996-F434307F6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93DA7-C6CF-4E7B-BAA0-F8693A50739F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03728-56C4-45B2-A66A-5351202D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03D69-5B09-4160-97E5-FC8B798AB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610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F2B1-1E46-441C-BC2F-1A8CC4CAD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9E336B-CF95-4570-BDFE-051B292F02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EF7839-AF57-4C3E-BDCE-1DC2B254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F1C7-641F-4BFC-A2F6-315D99930375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688E0-E5CD-4D8A-B51F-9957AD581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40707-6F67-48DF-A1E6-F69A68AF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58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5DD5A-E68E-426B-BE43-B567760D7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EAF80-E9E6-490C-8594-C93985DCD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C7A345-62C4-491B-9E34-985A35473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A7990-FE72-420E-B1A0-BBB2BF776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F354-312D-4EFB-865F-D778FF86A61F}" type="datetime1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7D91E3-3149-47FF-8F45-6A5494FB5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2CC1F-AE06-4748-B793-0006C3564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5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FD33-0225-4B34-BD9B-E8BCFA49E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4D3565-9DC2-4CA5-8328-F5EF32E86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B5216B-B029-40B1-B0F3-9CF5E9C03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AAA2F-7B37-4855-8DBF-C5CD152FD3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FA246C-6874-43ED-915E-EC7C2F1A7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42E713-8A14-43F1-B602-4DC791966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EA792-A25A-4DEE-AB5C-373C71981EE3}" type="datetime1">
              <a:rPr lang="en-US" smtClean="0"/>
              <a:t>11/8/2022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80F670-159E-4FF5-A588-4BB53C41B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E28BD9-AC3B-46F3-9ABE-A966D83F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0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B83C5-7A2D-47FE-8506-70D3551D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B518A4-B83F-4666-98F1-E5E64D830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BAFD7-5D58-44EB-8E91-5DA65759F0DE}" type="datetime1">
              <a:rPr lang="en-US" smtClean="0"/>
              <a:t>11/8/2022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4DBD4B-6AE2-4BFE-BACB-35DC9C2E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531359-0DC7-4CC5-96EC-2B001887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0E35C0-6172-443A-8550-C5AEF7FE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0E93-BF7A-4F61-A71D-10A678F034CB}" type="datetime1">
              <a:rPr lang="en-US" smtClean="0"/>
              <a:t>11/8/2022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C8EA70-563E-4D6A-A695-A2304EB5B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810B89-CFE8-4BF6-89F5-95BC2AA2B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5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562E7-FB66-4BED-8606-109B336C4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5E5BE-8F7E-4480-91CE-AA29B6C46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18E91-C3D4-44B0-ABB7-71919CEEFA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457C33-194F-44C0-A02B-0632CEE46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1CE5C-FE11-4709-9ADF-E44CCA6B4B51}" type="datetime1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A824E-1682-4514-AE10-C3E06E66A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7AAD1A-B453-454F-8889-892A57E3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34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F8A7-250D-4B4B-999A-D7CC29AA9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35E8CC-0793-43E3-B20A-9AB255F03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F34B2-3A1E-412B-ACBC-C199C52F8B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04782-E225-4C90-B25D-DCC8E92E2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0B7C-BFBA-4474-BF65-17D020384ADF}" type="datetime1">
              <a:rPr lang="en-US" smtClean="0"/>
              <a:t>11/8/2022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D37DA6-0B62-44AF-A1A8-AEC7F9C96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B9DFE0-5D76-4343-8888-E64C7C27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3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5CA1B0-B7BE-4B8A-8078-DD539487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A96EE-AFD6-4F25-A091-CA50D284C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2C83B-C661-4797-8896-381D9495D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CE721-54A8-4CC2-B133-E47B20786708}" type="datetime1">
              <a:rPr lang="en-US" smtClean="0"/>
              <a:t>11/8/2022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F495B-3212-422D-9E0E-4A8630FC8A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Training Module 1.3 Units and Unit Conversions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9A9251-FC05-4797-981D-496E3E1F5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F762A-3563-4ECF-AE23-713B5A998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0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4CB516F-A10A-42CB-BB88-23E41B7B6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Training Module 1.3 Units and Unit Conversions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13D900-BEA7-4F91-B6E7-01FB8CE02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1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2209F3-BFDB-466C-842E-3B1EA1A97E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309" y="777083"/>
            <a:ext cx="2128838" cy="7096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9F58B25-85FC-44BF-AE2B-C1D5784FE3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033" y="2538255"/>
            <a:ext cx="2964913" cy="112666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9C15C69-7914-4553-A27F-AF844945023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0033" y="4992156"/>
            <a:ext cx="2071741" cy="752369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420DA46-BE8A-4FA6-9BD7-10EC97520CAC}"/>
              </a:ext>
            </a:extLst>
          </p:cNvPr>
          <p:cNvCxnSpPr>
            <a:cxnSpLocks/>
          </p:cNvCxnSpPr>
          <p:nvPr/>
        </p:nvCxnSpPr>
        <p:spPr>
          <a:xfrm>
            <a:off x="4170185" y="447675"/>
            <a:ext cx="1" cy="5343576"/>
          </a:xfrm>
          <a:prstGeom prst="line">
            <a:avLst/>
          </a:prstGeom>
          <a:ln w="635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C5496C2-BEF2-4301-B122-7457332E2E7B}"/>
              </a:ext>
            </a:extLst>
          </p:cNvPr>
          <p:cNvSpPr txBox="1"/>
          <p:nvPr/>
        </p:nvSpPr>
        <p:spPr>
          <a:xfrm>
            <a:off x="4869531" y="1486696"/>
            <a:ext cx="5620825" cy="10515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latin typeface="+mj-lt"/>
                <a:ea typeface="+mj-ea"/>
                <a:cs typeface="+mj-cs"/>
              </a:rPr>
              <a:t>Commercial Buildings Energy Assessment Program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18012C-83B4-4378-B4BD-19E11FC6A904}"/>
              </a:ext>
            </a:extLst>
          </p:cNvPr>
          <p:cNvSpPr txBox="1"/>
          <p:nvPr/>
        </p:nvSpPr>
        <p:spPr>
          <a:xfrm>
            <a:off x="5035885" y="4842560"/>
            <a:ext cx="5620825" cy="10515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latin typeface="+mj-lt"/>
                <a:ea typeface="+mj-ea"/>
                <a:cs typeface="+mj-cs"/>
              </a:rPr>
              <a:t>Training Module 1.3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dirty="0">
                <a:latin typeface="+mj-lt"/>
                <a:ea typeface="+mj-ea"/>
                <a:cs typeface="+mj-cs"/>
              </a:rPr>
              <a:t>Units Used in Energy Assessments</a:t>
            </a:r>
          </a:p>
        </p:txBody>
      </p:sp>
    </p:spTree>
    <p:extLst>
      <p:ext uri="{BB962C8B-B14F-4D97-AF65-F5344CB8AC3E}">
        <p14:creationId xmlns:p14="http://schemas.microsoft.com/office/powerpoint/2010/main" val="3179146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05D028-E036-4901-AA50-C645D9F96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74" y="6176237"/>
            <a:ext cx="1659444" cy="6305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CA19EC-2FE3-4EFE-A4CD-8B827948ACD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49238" y="498621"/>
            <a:ext cx="1827153" cy="66354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CAAF1-F99A-48A3-A998-09F6841A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1618" y="6356350"/>
            <a:ext cx="7981427" cy="365125"/>
          </a:xfrm>
        </p:spPr>
        <p:txBody>
          <a:bodyPr/>
          <a:lstStyle/>
          <a:p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Training Module 1.3 Units and Unit Conversions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BA7F1-DB9C-46C2-A27C-5BEAEB0E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C2CB1EE-A58E-4C9D-9B13-967E5B90D88F}"/>
              </a:ext>
            </a:extLst>
          </p:cNvPr>
          <p:cNvSpPr txBox="1">
            <a:spLocks noChangeArrowheads="1"/>
          </p:cNvSpPr>
          <p:nvPr/>
        </p:nvSpPr>
        <p:spPr>
          <a:xfrm>
            <a:off x="1595534" y="343016"/>
            <a:ext cx="6629400" cy="819150"/>
          </a:xfrm>
          <a:prstGeom prst="rect">
            <a:avLst/>
          </a:prstGeom>
        </p:spPr>
        <p:txBody>
          <a:bodyPr vert="horz" lIns="90488" tIns="44450" rIns="90488" bIns="4445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SI and IP Systems of Units</a:t>
            </a:r>
            <a:endParaRPr lang="en-US" sz="3600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0F3429-4A5D-4C78-B8B7-06177C399BF9}"/>
              </a:ext>
            </a:extLst>
          </p:cNvPr>
          <p:cNvCxnSpPr>
            <a:cxnSpLocks/>
          </p:cNvCxnSpPr>
          <p:nvPr/>
        </p:nvCxnSpPr>
        <p:spPr>
          <a:xfrm>
            <a:off x="1595534" y="1267508"/>
            <a:ext cx="10080857" cy="0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BF749F6-260C-48ED-BE80-39B57B4032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6446" y="6091611"/>
            <a:ext cx="1557321" cy="7152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DA0C2C-73E0-5306-B587-93852DAF52EC}"/>
              </a:ext>
            </a:extLst>
          </p:cNvPr>
          <p:cNvSpPr txBox="1"/>
          <p:nvPr/>
        </p:nvSpPr>
        <p:spPr>
          <a:xfrm>
            <a:off x="1766047" y="1810871"/>
            <a:ext cx="697454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 – “Metric” System is used in most countries</a:t>
            </a:r>
          </a:p>
          <a:p>
            <a:r>
              <a:rPr lang="en-US" dirty="0"/>
              <a:t>IP – “Inch-Pound” or English system is generally used in the US</a:t>
            </a:r>
          </a:p>
          <a:p>
            <a:endParaRPr lang="en-US" dirty="0"/>
          </a:p>
          <a:p>
            <a:r>
              <a:rPr lang="en-US" dirty="0"/>
              <a:t>HVAC – Uses a combination of SI and IP systems</a:t>
            </a:r>
          </a:p>
          <a:p>
            <a:endParaRPr lang="en-US" dirty="0"/>
          </a:p>
          <a:p>
            <a:r>
              <a:rPr lang="en-US" dirty="0"/>
              <a:t>Power Units </a:t>
            </a:r>
          </a:p>
          <a:p>
            <a:r>
              <a:rPr lang="en-US" dirty="0"/>
              <a:t>	HP or Horsepower</a:t>
            </a:r>
          </a:p>
          <a:p>
            <a:r>
              <a:rPr lang="en-US" dirty="0"/>
              <a:t>	kW or Kilowatt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8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05D028-E036-4901-AA50-C645D9F96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74" y="6176237"/>
            <a:ext cx="1659444" cy="6305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CA19EC-2FE3-4EFE-A4CD-8B827948ACD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49238" y="498621"/>
            <a:ext cx="1827153" cy="66354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CAAF1-F99A-48A3-A998-09F6841A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1618" y="6356350"/>
            <a:ext cx="7981427" cy="365125"/>
          </a:xfrm>
        </p:spPr>
        <p:txBody>
          <a:bodyPr/>
          <a:lstStyle/>
          <a:p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Training Module 1.3 Units and Unit Conversions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BA7F1-DB9C-46C2-A27C-5BEAEB0E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3</a:t>
            </a:fld>
            <a:endParaRPr lang="en-US" dirty="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C2CB1EE-A58E-4C9D-9B13-967E5B90D88F}"/>
              </a:ext>
            </a:extLst>
          </p:cNvPr>
          <p:cNvSpPr txBox="1">
            <a:spLocks noChangeArrowheads="1"/>
          </p:cNvSpPr>
          <p:nvPr/>
        </p:nvSpPr>
        <p:spPr>
          <a:xfrm>
            <a:off x="1595534" y="343016"/>
            <a:ext cx="6629400" cy="819150"/>
          </a:xfrm>
          <a:prstGeom prst="rect">
            <a:avLst/>
          </a:prstGeom>
        </p:spPr>
        <p:txBody>
          <a:bodyPr vert="horz" lIns="90488" tIns="44450" rIns="90488" bIns="4445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Converting Units</a:t>
            </a:r>
            <a:endParaRPr lang="en-US" sz="3600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0F3429-4A5D-4C78-B8B7-06177C399BF9}"/>
              </a:ext>
            </a:extLst>
          </p:cNvPr>
          <p:cNvCxnSpPr>
            <a:cxnSpLocks/>
          </p:cNvCxnSpPr>
          <p:nvPr/>
        </p:nvCxnSpPr>
        <p:spPr>
          <a:xfrm>
            <a:off x="1595534" y="1267508"/>
            <a:ext cx="10080857" cy="0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BF749F6-260C-48ED-BE80-39B57B4032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6446" y="6091611"/>
            <a:ext cx="1557321" cy="71521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DA0C2C-73E0-5306-B587-93852DAF52EC}"/>
              </a:ext>
            </a:extLst>
          </p:cNvPr>
          <p:cNvSpPr txBox="1"/>
          <p:nvPr/>
        </p:nvSpPr>
        <p:spPr>
          <a:xfrm>
            <a:off x="1766047" y="1810871"/>
            <a:ext cx="69745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equivalence between any two units can be written as a ratio.</a:t>
            </a:r>
          </a:p>
          <a:p>
            <a:endParaRPr lang="en-US" dirty="0"/>
          </a:p>
          <a:p>
            <a:r>
              <a:rPr lang="en-US" dirty="0"/>
              <a:t>1 ft = 12 inches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 ft</a:t>
            </a:r>
          </a:p>
          <a:p>
            <a:r>
              <a:rPr lang="en-US" dirty="0"/>
              <a:t>12 inches           </a:t>
            </a:r>
          </a:p>
          <a:p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9A1600-B143-2271-479C-8B333245687C}"/>
              </a:ext>
            </a:extLst>
          </p:cNvPr>
          <p:cNvCxnSpPr/>
          <p:nvPr/>
        </p:nvCxnSpPr>
        <p:spPr>
          <a:xfrm>
            <a:off x="1819835" y="3514165"/>
            <a:ext cx="8964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0C09165-461E-D64B-229F-5353D7D59F82}"/>
              </a:ext>
            </a:extLst>
          </p:cNvPr>
          <p:cNvSpPr txBox="1"/>
          <p:nvPr/>
        </p:nvSpPr>
        <p:spPr>
          <a:xfrm>
            <a:off x="2994212" y="3257931"/>
            <a:ext cx="865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37FE48-2981-8AD3-0BDF-5EB1D8C89517}"/>
              </a:ext>
            </a:extLst>
          </p:cNvPr>
          <p:cNvSpPr txBox="1"/>
          <p:nvPr/>
        </p:nvSpPr>
        <p:spPr>
          <a:xfrm>
            <a:off x="3426759" y="3257931"/>
            <a:ext cx="710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579B6D-D38F-5EB0-5001-F41857CD3FA4}"/>
              </a:ext>
            </a:extLst>
          </p:cNvPr>
          <p:cNvSpPr txBox="1"/>
          <p:nvPr/>
        </p:nvSpPr>
        <p:spPr>
          <a:xfrm>
            <a:off x="4410635" y="3092824"/>
            <a:ext cx="41999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Equivalencies are referred to as </a:t>
            </a:r>
          </a:p>
          <a:p>
            <a:r>
              <a:rPr lang="en-US" dirty="0"/>
              <a:t>Unit Conversions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r>
              <a:rPr lang="en-US" dirty="0"/>
              <a:t>12 inches = 1 ft</a:t>
            </a:r>
          </a:p>
          <a:p>
            <a:r>
              <a:rPr lang="en-US" dirty="0"/>
              <a:t>60 seconds = 1 minute</a:t>
            </a:r>
          </a:p>
          <a:p>
            <a:r>
              <a:rPr lang="en-US" dirty="0"/>
              <a:t>60 minutes = I </a:t>
            </a:r>
            <a:r>
              <a:rPr lang="en-US" dirty="0" err="1"/>
              <a:t>hr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50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05D028-E036-4901-AA50-C645D9F96E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174" y="6176237"/>
            <a:ext cx="1659444" cy="6305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CA19EC-2FE3-4EFE-A4CD-8B827948ACD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49238" y="498621"/>
            <a:ext cx="1827153" cy="66354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CAAF1-F99A-48A3-A998-09F6841A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51618" y="6356350"/>
            <a:ext cx="7981427" cy="365125"/>
          </a:xfrm>
        </p:spPr>
        <p:txBody>
          <a:bodyPr/>
          <a:lstStyle/>
          <a:p>
            <a:r>
              <a:rPr lang="en-US" sz="2000">
                <a:solidFill>
                  <a:schemeClr val="bg1">
                    <a:lumMod val="50000"/>
                  </a:schemeClr>
                </a:solidFill>
              </a:rPr>
              <a:t>Training Module 1.3 Units and Unit Conversions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BA7F1-DB9C-46C2-A27C-5BEAEB0EC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F762A-3563-4ECF-AE23-713B5A998837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CC2CB1EE-A58E-4C9D-9B13-967E5B90D88F}"/>
              </a:ext>
            </a:extLst>
          </p:cNvPr>
          <p:cNvSpPr txBox="1">
            <a:spLocks noChangeArrowheads="1"/>
          </p:cNvSpPr>
          <p:nvPr/>
        </p:nvSpPr>
        <p:spPr>
          <a:xfrm>
            <a:off x="1595534" y="343016"/>
            <a:ext cx="6629400" cy="819150"/>
          </a:xfrm>
          <a:prstGeom prst="rect">
            <a:avLst/>
          </a:prstGeom>
        </p:spPr>
        <p:txBody>
          <a:bodyPr vert="horz" lIns="90488" tIns="44450" rIns="90488" bIns="4445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Converting Units</a:t>
            </a:r>
            <a:endParaRPr lang="en-US" sz="3600" b="1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00F3429-4A5D-4C78-B8B7-06177C399BF9}"/>
              </a:ext>
            </a:extLst>
          </p:cNvPr>
          <p:cNvCxnSpPr>
            <a:cxnSpLocks/>
          </p:cNvCxnSpPr>
          <p:nvPr/>
        </p:nvCxnSpPr>
        <p:spPr>
          <a:xfrm>
            <a:off x="1595534" y="1267508"/>
            <a:ext cx="10080857" cy="0"/>
          </a:xfrm>
          <a:prstGeom prst="line">
            <a:avLst/>
          </a:prstGeom>
          <a:ln w="825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4BF749F6-260C-48ED-BE80-39B57B4032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6446" y="6091611"/>
            <a:ext cx="1557321" cy="71521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1B7B4D9-DAAE-B018-6326-267C89F360DA}"/>
              </a:ext>
            </a:extLst>
          </p:cNvPr>
          <p:cNvSpPr txBox="1"/>
          <p:nvPr/>
        </p:nvSpPr>
        <p:spPr>
          <a:xfrm>
            <a:off x="1664460" y="1930498"/>
            <a:ext cx="895574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Example:</a:t>
            </a:r>
          </a:p>
          <a:p>
            <a:r>
              <a:rPr lang="en-US" dirty="0"/>
              <a:t>Find the equivalence for the flow rate of water measured in units of </a:t>
            </a:r>
            <a:r>
              <a:rPr lang="en-US" dirty="0" err="1"/>
              <a:t>lb</a:t>
            </a:r>
            <a:r>
              <a:rPr lang="en-US" dirty="0"/>
              <a:t>/</a:t>
            </a:r>
            <a:r>
              <a:rPr lang="en-US" dirty="0" err="1"/>
              <a:t>hr</a:t>
            </a:r>
            <a:r>
              <a:rPr lang="en-US" dirty="0"/>
              <a:t> and gallons per minute (GPM).</a:t>
            </a:r>
          </a:p>
          <a:p>
            <a:endParaRPr lang="en-US" dirty="0"/>
          </a:p>
          <a:p>
            <a:r>
              <a:rPr lang="en-US" dirty="0"/>
              <a:t>Solution:</a:t>
            </a:r>
          </a:p>
          <a:p>
            <a:r>
              <a:rPr lang="en-US" dirty="0"/>
              <a:t>Density of water is 62.4 </a:t>
            </a:r>
            <a:r>
              <a:rPr lang="en-US" dirty="0" err="1"/>
              <a:t>lb</a:t>
            </a:r>
            <a:r>
              <a:rPr lang="en-US" dirty="0"/>
              <a:t>/ ft^3 (at 60 deg F)</a:t>
            </a:r>
          </a:p>
          <a:p>
            <a:r>
              <a:rPr lang="en-US" dirty="0"/>
              <a:t>7.48 gallons = 1 ft^3</a:t>
            </a:r>
          </a:p>
          <a:p>
            <a:endParaRPr lang="en-US" dirty="0"/>
          </a:p>
          <a:p>
            <a:r>
              <a:rPr lang="en-US" dirty="0"/>
              <a:t>1 gallon      =      1 gal      x   60 min         x      1 ft^3               x         62.4 </a:t>
            </a:r>
            <a:r>
              <a:rPr lang="en-US" dirty="0" err="1"/>
              <a:t>lb</a:t>
            </a:r>
            <a:r>
              <a:rPr lang="en-US" dirty="0"/>
              <a:t>       =          500 </a:t>
            </a:r>
            <a:r>
              <a:rPr lang="en-US" dirty="0" err="1"/>
              <a:t>lb</a:t>
            </a:r>
            <a:endParaRPr lang="en-US" dirty="0"/>
          </a:p>
          <a:p>
            <a:r>
              <a:rPr lang="en-US" dirty="0"/>
              <a:t>   minute               min                 </a:t>
            </a:r>
            <a:r>
              <a:rPr lang="en-US" dirty="0" err="1"/>
              <a:t>hr</a:t>
            </a:r>
            <a:r>
              <a:rPr lang="en-US" dirty="0"/>
              <a:t>                  7.48 gal                               ft^3                        </a:t>
            </a:r>
            <a:r>
              <a:rPr lang="en-US" dirty="0" err="1"/>
              <a:t>hr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1 </a:t>
            </a:r>
            <a:r>
              <a:rPr lang="en-US" dirty="0" err="1"/>
              <a:t>gpm</a:t>
            </a:r>
            <a:r>
              <a:rPr lang="en-US" dirty="0"/>
              <a:t> (water) = 500 </a:t>
            </a:r>
            <a:r>
              <a:rPr lang="en-US" dirty="0" err="1"/>
              <a:t>lb</a:t>
            </a:r>
            <a:r>
              <a:rPr lang="en-US" dirty="0"/>
              <a:t>/</a:t>
            </a:r>
            <a:r>
              <a:rPr lang="en-US" dirty="0" err="1"/>
              <a:t>hr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76CED0A-5FCC-A427-78FD-2CA36D6326C9}"/>
              </a:ext>
            </a:extLst>
          </p:cNvPr>
          <p:cNvCxnSpPr>
            <a:cxnSpLocks/>
          </p:cNvCxnSpPr>
          <p:nvPr/>
        </p:nvCxnSpPr>
        <p:spPr>
          <a:xfrm>
            <a:off x="3208244" y="4465544"/>
            <a:ext cx="5763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394D00B-D9E5-C5DB-6154-53D3EFFFAA91}"/>
              </a:ext>
            </a:extLst>
          </p:cNvPr>
          <p:cNvCxnSpPr>
            <a:cxnSpLocks/>
          </p:cNvCxnSpPr>
          <p:nvPr/>
        </p:nvCxnSpPr>
        <p:spPr>
          <a:xfrm>
            <a:off x="4281394" y="4465544"/>
            <a:ext cx="5763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92794EB-A9F8-6A0A-4DA5-431537909197}"/>
              </a:ext>
            </a:extLst>
          </p:cNvPr>
          <p:cNvCxnSpPr>
            <a:cxnSpLocks/>
          </p:cNvCxnSpPr>
          <p:nvPr/>
        </p:nvCxnSpPr>
        <p:spPr>
          <a:xfrm>
            <a:off x="5740400" y="4465544"/>
            <a:ext cx="5905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595A0A2-44BE-4FA2-D94B-DF8196D9B032}"/>
              </a:ext>
            </a:extLst>
          </p:cNvPr>
          <p:cNvCxnSpPr>
            <a:cxnSpLocks/>
          </p:cNvCxnSpPr>
          <p:nvPr/>
        </p:nvCxnSpPr>
        <p:spPr>
          <a:xfrm>
            <a:off x="7648578" y="4465544"/>
            <a:ext cx="82232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C15378-E68A-22FE-6F2A-FBE359CF6FA4}"/>
              </a:ext>
            </a:extLst>
          </p:cNvPr>
          <p:cNvCxnSpPr>
            <a:cxnSpLocks/>
          </p:cNvCxnSpPr>
          <p:nvPr/>
        </p:nvCxnSpPr>
        <p:spPr>
          <a:xfrm>
            <a:off x="9348694" y="4465544"/>
            <a:ext cx="57635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3ADC6BE-ACF7-C450-B24C-E7C7602A48BA}"/>
              </a:ext>
            </a:extLst>
          </p:cNvPr>
          <p:cNvCxnSpPr/>
          <p:nvPr/>
        </p:nvCxnSpPr>
        <p:spPr>
          <a:xfrm flipV="1">
            <a:off x="3263900" y="4527550"/>
            <a:ext cx="520700" cy="2159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FDEDE25-8B30-F9D3-8C17-75A63A908B31}"/>
              </a:ext>
            </a:extLst>
          </p:cNvPr>
          <p:cNvCxnSpPr/>
          <p:nvPr/>
        </p:nvCxnSpPr>
        <p:spPr>
          <a:xfrm flipV="1">
            <a:off x="4356100" y="4249644"/>
            <a:ext cx="520700" cy="2159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EB2D5C-DCF7-068D-CCEC-E1A2897B0B3B}"/>
              </a:ext>
            </a:extLst>
          </p:cNvPr>
          <p:cNvCxnSpPr/>
          <p:nvPr/>
        </p:nvCxnSpPr>
        <p:spPr>
          <a:xfrm flipV="1">
            <a:off x="6096000" y="4506466"/>
            <a:ext cx="520700" cy="2159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9C226D7-2575-E325-03E5-59D20CACE2EC}"/>
              </a:ext>
            </a:extLst>
          </p:cNvPr>
          <p:cNvCxnSpPr/>
          <p:nvPr/>
        </p:nvCxnSpPr>
        <p:spPr>
          <a:xfrm flipV="1">
            <a:off x="3289300" y="4212105"/>
            <a:ext cx="520700" cy="2159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E1710CD6-5DB9-B51F-AB78-BF9F02059023}"/>
              </a:ext>
            </a:extLst>
          </p:cNvPr>
          <p:cNvCxnSpPr/>
          <p:nvPr/>
        </p:nvCxnSpPr>
        <p:spPr>
          <a:xfrm flipV="1">
            <a:off x="5881980" y="4200510"/>
            <a:ext cx="520700" cy="2159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792B1EB-294E-4556-1B60-0263A662826C}"/>
              </a:ext>
            </a:extLst>
          </p:cNvPr>
          <p:cNvCxnSpPr/>
          <p:nvPr/>
        </p:nvCxnSpPr>
        <p:spPr>
          <a:xfrm flipV="1">
            <a:off x="8059739" y="4483542"/>
            <a:ext cx="520700" cy="21590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0E0CCF93-5861-A47F-0E7B-229AEFD8B31B}"/>
              </a:ext>
            </a:extLst>
          </p:cNvPr>
          <p:cNvSpPr/>
          <p:nvPr/>
        </p:nvSpPr>
        <p:spPr>
          <a:xfrm>
            <a:off x="9636872" y="4133850"/>
            <a:ext cx="386606" cy="65404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4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238</Words>
  <Application>Microsoft Office PowerPoint</Application>
  <PresentationFormat>Widescreen</PresentationFormat>
  <Paragraphs>50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Marinello</dc:creator>
  <cp:lastModifiedBy>Suzanne Lane</cp:lastModifiedBy>
  <cp:revision>6</cp:revision>
  <dcterms:created xsi:type="dcterms:W3CDTF">2021-10-15T13:13:21Z</dcterms:created>
  <dcterms:modified xsi:type="dcterms:W3CDTF">2022-11-08T22:06:13Z</dcterms:modified>
</cp:coreProperties>
</file>