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326" r:id="rId2"/>
    <p:sldId id="325" r:id="rId3"/>
    <p:sldId id="327" r:id="rId4"/>
    <p:sldId id="328" r:id="rId5"/>
    <p:sldId id="329" r:id="rId6"/>
    <p:sldId id="330" r:id="rId7"/>
    <p:sldId id="332" r:id="rId8"/>
    <p:sldId id="387" r:id="rId9"/>
    <p:sldId id="333" r:id="rId10"/>
    <p:sldId id="334" r:id="rId11"/>
    <p:sldId id="392" r:id="rId12"/>
    <p:sldId id="390" r:id="rId13"/>
    <p:sldId id="335" r:id="rId14"/>
    <p:sldId id="33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1:21:01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24575,'-1'18'0,"-1"-1"0,-7 27 0,1 1 0,7-41 0,-49 295 0,43-279 24,0 1 1,-1-1-1,-1 0 0,-13 20 0,-15 35-1510,29-53-5340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21:21:02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24575,'0'4'0,"0"6"0,0 5 0,0 9 0,4 8 0,6 12 0,1 7 0,3 3 0,3 1 0,-1-1 0,1 0 0,2-10 0,-2-8 0,-5-11-8191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9T11:59:39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67C1F-DAEB-40F9-9E67-663907F68BC4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CDDEE-FC2D-43CD-B7AB-BFA2C9716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04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83193B5-0647-DA7C-384D-1D8478A925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0525" y="687388"/>
            <a:ext cx="6267450" cy="35258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67DDA7B-EF3B-8234-0FD1-FB809A13CB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The </a:t>
            </a:r>
            <a:r>
              <a:rPr lang="en-US" altLang="en-US" b="1"/>
              <a:t>refrigerant-to-water heat exchanger</a:t>
            </a:r>
            <a:r>
              <a:rPr lang="en-US" altLang="en-US"/>
              <a:t> may be a tube-in-tube, tube-in-shell, or brazed-plate design. The example shown here is a tube-in-tube, or coaxial, heat exchanger. It is constructed as a small tube running inside another larger tube. The water flows through the inner tube and refrigerant flows through the outer tube.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In the cooling mode, the </a:t>
            </a:r>
            <a:r>
              <a:rPr lang="en-US" altLang="en-US"/>
              <a:t>refrigerant-to-water heat exchanger </a:t>
            </a:r>
            <a:r>
              <a:rPr lang="en-US" altLang="en-US">
                <a:solidFill>
                  <a:srgbClr val="000000"/>
                </a:solidFill>
              </a:rPr>
              <a:t>acts as the condenser. The water flowing through the inner tube</a:t>
            </a:r>
            <a:r>
              <a:rPr lang="en-US" altLang="en-US"/>
              <a:t> absorbs h</a:t>
            </a:r>
            <a:r>
              <a:rPr lang="en-US" altLang="en-US">
                <a:solidFill>
                  <a:srgbClr val="000000"/>
                </a:solidFill>
              </a:rPr>
              <a:t>eat from the refrigerant flowing through the outer tube. In the heating mode, it acts as the evaporator and the refrigerant</a:t>
            </a:r>
            <a:r>
              <a:rPr lang="en-US" altLang="en-US"/>
              <a:t> absorbs h</a:t>
            </a:r>
            <a:r>
              <a:rPr lang="en-US" altLang="en-US">
                <a:solidFill>
                  <a:srgbClr val="000000"/>
                </a:solidFill>
              </a:rPr>
              <a:t>eat from the water.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3FF87-70E4-441B-98CA-87B042BE3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E7C1D6-F280-412D-A0F5-66E978E9A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87C2A-038A-49E6-9ADA-5E8715686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21F6-47F6-4998-ABD2-DF1257AD5C46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8059A-139F-4A5D-98F0-10FF6AC0B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5.1 Introduction to Vapor Compression Refrigeration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C2A8B-70D9-465D-95DB-DF6E5A0C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74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D0678-C3C8-4AF3-8B0A-5A8694F77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21AB2-B350-4178-9639-50FD6A67F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39B86-D5E4-4ACA-8B70-9C16E2501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2E54-4FE0-46D5-B4F9-1FA23BDEC303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B1E30-A65B-4E53-B73C-81EFC120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5.1 Introduction to Vapor Compression Refrigeration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C6394-AAC2-4F25-A3D4-31C128E3B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5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693D35-23FA-4487-ACC8-075892536D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76D4D8-926F-4A99-8F88-FEB2F0D47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96DFB-6184-43D2-B19F-7B2649A67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9531-3B16-4C4C-A9B7-A9E126CAA266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20844-E10B-4D7F-BA0B-67117BAE9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5.1 Introduction to Vapor Compression Refrigeration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0FE33-BF78-4EB6-903C-B2F5571D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1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98E15-E2F9-4E56-B1A3-E17AD98AF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5198A-ACF3-443F-84E9-FF2E5C41D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35C5A-2FA6-414E-A996-F434307F6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22DF9-E8A7-43D5-8A41-55F016DA8567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03728-56C4-45B2-A66A-5351202D3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5.1 Introduction to Vapor Compression Refrigeration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03D69-5B09-4160-97E5-FC8B798AB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1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F2B1-1E46-441C-BC2F-1A8CC4CAD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E336B-CF95-4570-BDFE-051B292F0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F7839-AF57-4C3E-BDCE-1DC2B2543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5134-5753-4BAA-8BB5-30AEA06EFB91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688E0-E5CD-4D8A-B51F-9957AD58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5.1 Introduction to Vapor Compression Refrigeration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40707-6F67-48DF-A1E6-F69A68AF4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8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5DD5A-E68E-426B-BE43-B567760D7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EAF80-E9E6-490C-8594-C93985DCD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7A345-62C4-491B-9E34-985A35473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A7990-FE72-420E-B1A0-BBB2BF77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4A62-96B7-440E-9627-6B782F4B5870}" type="datetime1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D91E3-3149-47FF-8F45-6A5494FB5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5.1 Introduction to Vapor Compression Refrigeration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2CC1F-AE06-4748-B793-0006C3564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5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AFD33-0225-4B34-BD9B-E8BCFA49E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D3565-9DC2-4CA5-8328-F5EF32E86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5216B-B029-40B1-B0F3-9CF5E9C03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2AAA2F-7B37-4855-8DBF-C5CD152FD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FA246C-6874-43ED-915E-EC7C2F1A7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42E713-8A14-43F1-B602-4DC79196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A11B-1A36-4D7B-90BD-2CF936144BD8}" type="datetime1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80F670-159E-4FF5-A588-4BB53C41B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5.1 Introduction to Vapor Compression Refrigeration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E28BD9-AC3B-46F3-9ABE-A966D83F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06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B83C5-7A2D-47FE-8506-70D3551D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B518A4-B83F-4666-98F1-E5E64D83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71A0-0BF9-4B85-8176-BA7FF72DB44D}" type="datetime1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4DBD4B-6AE2-4BFE-BACB-35DC9C2E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5.1 Introduction to Vapor Compression Refrigeration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31359-0DC7-4CC5-96EC-2B001887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0E35C0-6172-443A-8550-C5AEF7FE5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93C64-4FD1-4DBD-A58F-94823F2AC564}" type="datetime1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C8EA70-563E-4D6A-A695-A2304EB5B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5.1 Introduction to Vapor Compression Refrigeration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10B89-CFE8-4BF6-89F5-95BC2AA2B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562E7-FB66-4BED-8606-109B336C4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5E5BE-8F7E-4480-91CE-AA29B6C46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18E91-C3D4-44B0-ABB7-71919CEEF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57C33-194F-44C0-A02B-0632CEE4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EA18-3B6D-4BD7-9238-6BD51871F45A}" type="datetime1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A824E-1682-4514-AE10-C3E06E66A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5.1 Introduction to Vapor Compression Refrigeration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AAD1A-B453-454F-8889-892A57E39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3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FF8A7-250D-4B4B-999A-D7CC29AA9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35E8CC-0793-43E3-B20A-9AB255F03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F34B2-3A1E-412B-ACBC-C199C52F8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04782-E225-4C90-B25D-DCC8E92E2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8864C-DDFF-4EAC-BE56-215E734917EB}" type="datetime1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37DA6-0B62-44AF-A1A8-AEC7F9C96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5.1 Introduction to Vapor Compression Refrigeration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9DFE0-5D76-4343-8888-E64C7C27F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CA1B0-B7BE-4B8A-8078-DD539487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A96EE-AFD6-4F25-A091-CA50D284C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2C83B-C661-4797-8896-381D9495D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30DAB-3831-42C9-A631-05A9EF8D64ED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F495B-3212-422D-9E0E-4A8630FC8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Training Module 5.1 Introduction to Vapor Compression Refrigeration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A9251-FC05-4797-981D-496E3E1F5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0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customXml" Target="../ink/ink1.xml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customXml" Target="../ink/ink3.xml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CB516F-A10A-42CB-BB88-23E41B7B6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5.1 Introduction to Vapor Compression Refrigeration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13D900-BEA7-4F91-B6E7-01FB8CE02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209F3-BFDB-466C-842E-3B1EA1A97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09" y="777083"/>
            <a:ext cx="2128838" cy="709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58B25-85FC-44BF-AE2B-C1D5784FE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33" y="2538255"/>
            <a:ext cx="2964913" cy="1126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C15C69-7914-4553-A27F-AF844945023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033" y="4992156"/>
            <a:ext cx="2071741" cy="75236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20DA46-BE8A-4FA6-9BD7-10EC97520CAC}"/>
              </a:ext>
            </a:extLst>
          </p:cNvPr>
          <p:cNvCxnSpPr>
            <a:cxnSpLocks/>
          </p:cNvCxnSpPr>
          <p:nvPr/>
        </p:nvCxnSpPr>
        <p:spPr>
          <a:xfrm>
            <a:off x="4170185" y="447675"/>
            <a:ext cx="1" cy="5343576"/>
          </a:xfrm>
          <a:prstGeom prst="line">
            <a:avLst/>
          </a:prstGeom>
          <a:ln w="635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C5496C2-BEF2-4301-B122-7457332E2E7B}"/>
              </a:ext>
            </a:extLst>
          </p:cNvPr>
          <p:cNvSpPr txBox="1"/>
          <p:nvPr/>
        </p:nvSpPr>
        <p:spPr>
          <a:xfrm>
            <a:off x="4869531" y="1486696"/>
            <a:ext cx="5620825" cy="10515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Commercial Buildings Energy Assessment Program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8012C-83B4-4378-B4BD-19E11FC6A904}"/>
              </a:ext>
            </a:extLst>
          </p:cNvPr>
          <p:cNvSpPr txBox="1"/>
          <p:nvPr/>
        </p:nvSpPr>
        <p:spPr>
          <a:xfrm>
            <a:off x="5035885" y="4842560"/>
            <a:ext cx="5620825" cy="10515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+mj-lt"/>
                <a:ea typeface="+mj-ea"/>
                <a:cs typeface="+mj-cs"/>
              </a:rPr>
              <a:t>Training Module 5.1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+mj-lt"/>
                <a:ea typeface="+mj-ea"/>
                <a:cs typeface="+mj-cs"/>
              </a:rPr>
              <a:t>Introduction to Vapor Compression Refrigeration</a:t>
            </a:r>
          </a:p>
        </p:txBody>
      </p:sp>
    </p:spTree>
    <p:extLst>
      <p:ext uri="{BB962C8B-B14F-4D97-AF65-F5344CB8AC3E}">
        <p14:creationId xmlns:p14="http://schemas.microsoft.com/office/powerpoint/2010/main" val="3179146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Training Module 5.1 Introduction to Vapor Compression Refrigeration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Vapor Compression Refrigeration</a:t>
            </a:r>
          </a:p>
          <a:p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823A73-C409-545A-7E79-594632651165}"/>
              </a:ext>
            </a:extLst>
          </p:cNvPr>
          <p:cNvSpPr/>
          <p:nvPr/>
        </p:nvSpPr>
        <p:spPr>
          <a:xfrm>
            <a:off x="6096000" y="1495157"/>
            <a:ext cx="887506" cy="315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D7F234-4F90-4E31-5737-181C390C15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8017" y="1394741"/>
            <a:ext cx="4867583" cy="490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80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J:\PrsGraph\T026-46 Preso_support files\low res\fig10.jpg">
            <a:extLst>
              <a:ext uri="{FF2B5EF4-FFF2-40B4-BE49-F238E27FC236}">
                <a16:creationId xmlns:a16="http://schemas.microsoft.com/office/drawing/2014/main" id="{007DC492-0738-77E7-5671-36BC9D481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98663"/>
            <a:ext cx="45720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>
            <a:extLst>
              <a:ext uri="{FF2B5EF4-FFF2-40B4-BE49-F238E27FC236}">
                <a16:creationId xmlns:a16="http://schemas.microsoft.com/office/drawing/2014/main" id="{9DD91F82-2C9A-DC13-2C76-6CA850EA5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8526" y="320675"/>
            <a:ext cx="822801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Refrigerant-to-Water Heat Exchanger</a:t>
            </a:r>
          </a:p>
        </p:txBody>
      </p:sp>
      <p:sp>
        <p:nvSpPr>
          <p:cNvPr id="1927174" name="Text Box 6">
            <a:extLst>
              <a:ext uri="{FF2B5EF4-FFF2-40B4-BE49-F238E27FC236}">
                <a16:creationId xmlns:a16="http://schemas.microsoft.com/office/drawing/2014/main" id="{9401CEC5-EAFF-3342-578A-2AA9FD751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388" y="3255964"/>
            <a:ext cx="1611018" cy="7991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25400" rIns="0" bIns="25400" anchorCtr="1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coaxial</a:t>
            </a:r>
          </a:p>
          <a:p>
            <a:pPr>
              <a:lnSpc>
                <a:spcPct val="90000"/>
              </a:lnSpc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refrigerant-to-water</a:t>
            </a:r>
          </a:p>
          <a:p>
            <a:pPr>
              <a:lnSpc>
                <a:spcPct val="90000"/>
              </a:lnSpc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heat exchanger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hpac.com/images/RecoveringHeat-fig6.gif">
            <a:extLst>
              <a:ext uri="{FF2B5EF4-FFF2-40B4-BE49-F238E27FC236}">
                <a16:creationId xmlns:a16="http://schemas.microsoft.com/office/drawing/2014/main" id="{14E51892-1B10-7A2D-D327-6114DDB02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1"/>
            <a:ext cx="28575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>
            <a:extLst>
              <a:ext uri="{FF2B5EF4-FFF2-40B4-BE49-F238E27FC236}">
                <a16:creationId xmlns:a16="http://schemas.microsoft.com/office/drawing/2014/main" id="{E01D099B-B9B6-3942-0C88-5E81EA4AF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1"/>
            <a:ext cx="7086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b="1"/>
              <a:t>Single bundle</a:t>
            </a:r>
            <a:r>
              <a:rPr lang="en-US" altLang="en-US"/>
              <a:t> </a:t>
            </a:r>
          </a:p>
          <a:p>
            <a:pPr eaLnBrk="1" hangingPunct="1"/>
            <a:r>
              <a:rPr lang="en-US" altLang="en-US"/>
              <a:t>The single-bundle heat-reclaim chiller is used for non-potable-water applications, such as building heating and process water. An onboard control system maintains the temperature of “hot” water leaving the condenser while simultaneously producing chilled water</a:t>
            </a:r>
          </a:p>
        </p:txBody>
      </p:sp>
      <p:sp>
        <p:nvSpPr>
          <p:cNvPr id="9220" name="Rectangle 5">
            <a:extLst>
              <a:ext uri="{FF2B5EF4-FFF2-40B4-BE49-F238E27FC236}">
                <a16:creationId xmlns:a16="http://schemas.microsoft.com/office/drawing/2014/main" id="{F47D3B13-8692-2D25-7DA5-402CC15A0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200401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200" i="1"/>
              <a:t>FIGURE 6. A heat-reclaim chiller is similar to a conventional “cold-water” chiller, but modified to optimize heat recovery.</a:t>
            </a:r>
            <a:endParaRPr lang="en-US" altLang="en-US" sz="12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5260D11-58B0-6945-FFEE-E087C25FC40A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Heat Pumps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Water – Water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Training Module 5.1 Introduction to Vapor Compression Refrigeration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Vapor Compression Refrigeration</a:t>
            </a:r>
          </a:p>
          <a:p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823A73-C409-545A-7E79-594632651165}"/>
              </a:ext>
            </a:extLst>
          </p:cNvPr>
          <p:cNvSpPr/>
          <p:nvPr/>
        </p:nvSpPr>
        <p:spPr>
          <a:xfrm>
            <a:off x="6096000" y="1495157"/>
            <a:ext cx="887506" cy="315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260D11-58B0-6945-FFEE-E087C25FC40A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1532248"/>
            <a:ext cx="8229600" cy="1143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Heat Pumps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Water – Water</a:t>
            </a:r>
          </a:p>
        </p:txBody>
      </p:sp>
    </p:spTree>
    <p:extLst>
      <p:ext uri="{BB962C8B-B14F-4D97-AF65-F5344CB8AC3E}">
        <p14:creationId xmlns:p14="http://schemas.microsoft.com/office/powerpoint/2010/main" val="378174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Training Module 5.1 Introduction to Vapor Compression Refrigeration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Vapor Compression Refrigeration</a:t>
            </a:r>
          </a:p>
          <a:p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AEB2AB-032C-DEEE-CCE2-0D48355BA1DD}"/>
              </a:ext>
            </a:extLst>
          </p:cNvPr>
          <p:cNvSpPr txBox="1"/>
          <p:nvPr/>
        </p:nvSpPr>
        <p:spPr>
          <a:xfrm>
            <a:off x="1595534" y="1524000"/>
            <a:ext cx="3738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EER and COP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1D8BF5-7357-01FF-BEE9-C398C5F4CF92}"/>
              </a:ext>
            </a:extLst>
          </p:cNvPr>
          <p:cNvSpPr txBox="1"/>
          <p:nvPr/>
        </p:nvSpPr>
        <p:spPr>
          <a:xfrm>
            <a:off x="3021106" y="2298688"/>
            <a:ext cx="4903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EER   Energy Efficiency Ratio</a:t>
            </a:r>
          </a:p>
          <a:p>
            <a:endParaRPr lang="en-US" dirty="0"/>
          </a:p>
          <a:p>
            <a:r>
              <a:rPr lang="en-US" dirty="0"/>
              <a:t>EER = Useful Cooling Capacity (Btu/</a:t>
            </a:r>
            <a:r>
              <a:rPr lang="en-US" dirty="0" err="1"/>
              <a:t>hr</a:t>
            </a:r>
            <a:r>
              <a:rPr lang="en-US" dirty="0"/>
              <a:t>)</a:t>
            </a:r>
          </a:p>
          <a:p>
            <a:r>
              <a:rPr lang="en-US" dirty="0"/>
              <a:t>                     Power Input (Watts)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5ED21-8441-C774-711C-3CA55EF04D00}"/>
              </a:ext>
            </a:extLst>
          </p:cNvPr>
          <p:cNvCxnSpPr/>
          <p:nvPr/>
        </p:nvCxnSpPr>
        <p:spPr>
          <a:xfrm>
            <a:off x="3608294" y="3169879"/>
            <a:ext cx="31288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04E4C62-9B62-26AA-B342-6A132CAA3689}"/>
              </a:ext>
            </a:extLst>
          </p:cNvPr>
          <p:cNvSpPr txBox="1"/>
          <p:nvPr/>
        </p:nvSpPr>
        <p:spPr>
          <a:xfrm>
            <a:off x="3021106" y="4019499"/>
            <a:ext cx="4903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   Coefficient of Performance</a:t>
            </a:r>
          </a:p>
          <a:p>
            <a:endParaRPr lang="en-US" dirty="0"/>
          </a:p>
          <a:p>
            <a:r>
              <a:rPr lang="en-US" dirty="0"/>
              <a:t>COP = Useful Cooling Capacity (Btu/</a:t>
            </a:r>
            <a:r>
              <a:rPr lang="en-US" dirty="0" err="1"/>
              <a:t>hr</a:t>
            </a:r>
            <a:r>
              <a:rPr lang="en-US" dirty="0"/>
              <a:t>)</a:t>
            </a:r>
          </a:p>
          <a:p>
            <a:r>
              <a:rPr lang="en-US" dirty="0"/>
              <a:t>                     Power Input (Btu/</a:t>
            </a:r>
            <a:r>
              <a:rPr lang="en-US" dirty="0" err="1"/>
              <a:t>hr</a:t>
            </a:r>
            <a:r>
              <a:rPr lang="en-US" dirty="0"/>
              <a:t>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B39EC4-5AD4-3164-41E2-9B053810ECE5}"/>
              </a:ext>
            </a:extLst>
          </p:cNvPr>
          <p:cNvCxnSpPr/>
          <p:nvPr/>
        </p:nvCxnSpPr>
        <p:spPr>
          <a:xfrm>
            <a:off x="3688977" y="4873173"/>
            <a:ext cx="31288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85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Training Module 5.1 Introduction to Vapor Compression Refrigeration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Vapor Compression Refrigeration</a:t>
            </a:r>
          </a:p>
          <a:p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F8A048-93C9-80B1-E5FE-A09440370821}"/>
              </a:ext>
            </a:extLst>
          </p:cNvPr>
          <p:cNvSpPr txBox="1"/>
          <p:nvPr/>
        </p:nvSpPr>
        <p:spPr>
          <a:xfrm>
            <a:off x="1595534" y="1757082"/>
            <a:ext cx="63292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are the major components of the vapor compression refrigeration cycle.</a:t>
            </a:r>
          </a:p>
          <a:p>
            <a:endParaRPr lang="en-US" dirty="0"/>
          </a:p>
          <a:p>
            <a:r>
              <a:rPr lang="en-US" dirty="0"/>
              <a:t>How refrigeration commonly used in HVAC systems</a:t>
            </a:r>
          </a:p>
          <a:p>
            <a:endParaRPr lang="en-US" dirty="0"/>
          </a:p>
          <a:p>
            <a:r>
              <a:rPr lang="en-US" dirty="0"/>
              <a:t>COP and EER</a:t>
            </a:r>
          </a:p>
        </p:txBody>
      </p:sp>
    </p:spTree>
    <p:extLst>
      <p:ext uri="{BB962C8B-B14F-4D97-AF65-F5344CB8AC3E}">
        <p14:creationId xmlns:p14="http://schemas.microsoft.com/office/powerpoint/2010/main" val="462681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Training Module 5.1 Introduction to Vapor Compression Refrigeration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Vapor Compression Refrigeration</a:t>
            </a:r>
          </a:p>
          <a:p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F8A048-93C9-80B1-E5FE-A09440370821}"/>
              </a:ext>
            </a:extLst>
          </p:cNvPr>
          <p:cNvSpPr txBox="1"/>
          <p:nvPr/>
        </p:nvSpPr>
        <p:spPr>
          <a:xfrm>
            <a:off x="1595534" y="1757082"/>
            <a:ext cx="63292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Major Components</a:t>
            </a:r>
          </a:p>
          <a:p>
            <a:endParaRPr lang="en-US" dirty="0"/>
          </a:p>
          <a:p>
            <a:r>
              <a:rPr lang="en-US" dirty="0"/>
              <a:t>	Compressor</a:t>
            </a:r>
          </a:p>
          <a:p>
            <a:endParaRPr lang="en-US" dirty="0"/>
          </a:p>
          <a:p>
            <a:r>
              <a:rPr lang="en-US" dirty="0"/>
              <a:t>	Condenser</a:t>
            </a:r>
          </a:p>
          <a:p>
            <a:endParaRPr lang="en-US" dirty="0"/>
          </a:p>
          <a:p>
            <a:r>
              <a:rPr lang="en-US" dirty="0"/>
              <a:t>	Expansion Device</a:t>
            </a:r>
          </a:p>
          <a:p>
            <a:endParaRPr lang="en-US" dirty="0"/>
          </a:p>
          <a:p>
            <a:r>
              <a:rPr lang="en-US" dirty="0"/>
              <a:t>	Evaporator</a:t>
            </a:r>
          </a:p>
        </p:txBody>
      </p:sp>
    </p:spTree>
    <p:extLst>
      <p:ext uri="{BB962C8B-B14F-4D97-AF65-F5344CB8AC3E}">
        <p14:creationId xmlns:p14="http://schemas.microsoft.com/office/powerpoint/2010/main" val="1034379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Training Module 5.1 Introduction to Vapor Compression Refrigeration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Vapor Compression Refrigeration</a:t>
            </a:r>
          </a:p>
          <a:p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501A63-28A1-1437-313B-A1BA59D69F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085" y="1533308"/>
            <a:ext cx="6157245" cy="40571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E39B9E-31E7-4542-DA6F-0B87E41EB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1669" y="2015536"/>
            <a:ext cx="4991533" cy="27053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5F28808-3157-530A-17B1-E4FFD2B31F24}"/>
                  </a:ext>
                </a:extLst>
              </p14:cNvPr>
              <p14:cNvContentPartPr/>
              <p14:nvPr/>
            </p14:nvContentPartPr>
            <p14:xfrm>
              <a:off x="2763134" y="1963285"/>
              <a:ext cx="61200" cy="232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5F28808-3157-530A-17B1-E4FFD2B31F2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58814" y="1958965"/>
                <a:ext cx="6984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465FDC4-253A-9759-2D16-4BBD81BF269C}"/>
                  </a:ext>
                </a:extLst>
              </p14:cNvPr>
              <p14:cNvContentPartPr/>
              <p14:nvPr/>
            </p14:nvContentPartPr>
            <p14:xfrm>
              <a:off x="2985254" y="4374925"/>
              <a:ext cx="49680" cy="181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465FDC4-253A-9759-2D16-4BBD81BF269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80934" y="4370605"/>
                <a:ext cx="583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EA2E710-F224-6D2D-BB15-8FB2DFD4AE91}"/>
                  </a:ext>
                </a:extLst>
              </p14:cNvPr>
              <p14:cNvContentPartPr/>
              <p14:nvPr/>
            </p14:nvContentPartPr>
            <p14:xfrm>
              <a:off x="3298814" y="2985325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EA2E710-F224-6D2D-BB15-8FB2DFD4AE9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94494" y="2981005"/>
                <a:ext cx="90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3463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Training Module 5.1 Introduction to Vapor Compression Refrigeration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Vapor Compression Refrigeration</a:t>
            </a:r>
          </a:p>
          <a:p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AEB2AB-032C-DEEE-CCE2-0D48355BA1DD}"/>
              </a:ext>
            </a:extLst>
          </p:cNvPr>
          <p:cNvSpPr txBox="1"/>
          <p:nvPr/>
        </p:nvSpPr>
        <p:spPr>
          <a:xfrm>
            <a:off x="1595534" y="1524000"/>
            <a:ext cx="3738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happens in the Evaporator?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F9CDEC-41DB-E5C2-0246-708BB17ADA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0716" y="2183022"/>
            <a:ext cx="4930567" cy="24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22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Training Module 5.1 Introduction to Vapor Compression Refrigeration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Vapor Compression Refrigeration</a:t>
            </a:r>
          </a:p>
          <a:p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AEB2AB-032C-DEEE-CCE2-0D48355BA1DD}"/>
              </a:ext>
            </a:extLst>
          </p:cNvPr>
          <p:cNvSpPr txBox="1"/>
          <p:nvPr/>
        </p:nvSpPr>
        <p:spPr>
          <a:xfrm>
            <a:off x="1595534" y="1524000"/>
            <a:ext cx="3738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happens in the Condenser?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A2E12F-7A8A-ED6D-FF47-1ACA23A4E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475" y="2438314"/>
            <a:ext cx="4961050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46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Training Module 5.1 Introduction to Vapor Compression Refrigeration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Vapor Compression Refrigeration</a:t>
            </a:r>
          </a:p>
          <a:p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4E58DA-50B6-04AF-F968-48E8B0A66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8712" y="1334312"/>
            <a:ext cx="4723030" cy="46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66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F8E43E7-2E9B-D059-FC4E-D6329D9AE0F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758" y="2024857"/>
            <a:ext cx="6348413" cy="433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C93DA11B-1A65-F0D9-1892-335FD8647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5426" y="4800601"/>
            <a:ext cx="1047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Line 4">
            <a:extLst>
              <a:ext uri="{FF2B5EF4-FFF2-40B4-BE49-F238E27FC236}">
                <a16:creationId xmlns:a16="http://schemas.microsoft.com/office/drawing/2014/main" id="{106BD0D4-B32F-4BBD-91A6-995BF3514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733801"/>
            <a:ext cx="0" cy="777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Line 5">
            <a:extLst>
              <a:ext uri="{FF2B5EF4-FFF2-40B4-BE49-F238E27FC236}">
                <a16:creationId xmlns:a16="http://schemas.microsoft.com/office/drawing/2014/main" id="{4B8F1E66-5F38-B954-09DE-540D23AF66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01001" y="2362200"/>
            <a:ext cx="803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58C83B7D-089A-F497-766F-F15855347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791200"/>
            <a:ext cx="2413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400" rIns="0" bIns="25400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891A3D99-9C3B-A6B0-2DA5-DEA451809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962400"/>
            <a:ext cx="2413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400" rIns="0" bIns="25400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b="1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A72F8B9C-BB34-B227-85AD-94A370843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362200"/>
            <a:ext cx="2413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400" rIns="0" bIns="25400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274FF8D0-D98A-8359-57F8-4321A2CBD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2225" y="4687889"/>
            <a:ext cx="2413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5400" rIns="0" bIns="25400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284682" name="Rectangle 10">
            <a:extLst>
              <a:ext uri="{FF2B5EF4-FFF2-40B4-BE49-F238E27FC236}">
                <a16:creationId xmlns:a16="http://schemas.microsoft.com/office/drawing/2014/main" id="{389CAA82-228E-02CC-F144-52EFC948C7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/>
              <a:t>Vapor Compression Refrigeration Cycle</a:t>
            </a:r>
          </a:p>
        </p:txBody>
      </p:sp>
      <p:sp>
        <p:nvSpPr>
          <p:cNvPr id="3083" name="Rectangle 11">
            <a:extLst>
              <a:ext uri="{FF2B5EF4-FFF2-40B4-BE49-F238E27FC236}">
                <a16:creationId xmlns:a16="http://schemas.microsoft.com/office/drawing/2014/main" id="{57919C77-CD5C-A754-48F5-41015F877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1" y="3962401"/>
            <a:ext cx="186013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84" name="Line 12">
            <a:extLst>
              <a:ext uri="{FF2B5EF4-FFF2-40B4-BE49-F238E27FC236}">
                <a16:creationId xmlns:a16="http://schemas.microsoft.com/office/drawing/2014/main" id="{2DC917C2-0527-5C0B-0A4D-D96113AB68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6200" y="5181601"/>
            <a:ext cx="0" cy="803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D637BE8B-2D86-5940-1D9A-FC805D3B6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631" y="2362201"/>
            <a:ext cx="1522853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1200">
                <a:latin typeface="Arial" panose="020B0604020202020204" pitchFamily="34" charset="0"/>
              </a:rPr>
              <a:t>High Temp, </a:t>
            </a:r>
          </a:p>
          <a:p>
            <a:pPr algn="ctr"/>
            <a:r>
              <a:rPr lang="en-US" altLang="en-US" sz="1200">
                <a:latin typeface="Arial" panose="020B0604020202020204" pitchFamily="34" charset="0"/>
              </a:rPr>
              <a:t>High Press.</a:t>
            </a:r>
          </a:p>
          <a:p>
            <a:pPr algn="ctr"/>
            <a:r>
              <a:rPr lang="en-US" altLang="en-US" sz="1200">
                <a:latin typeface="Arial" panose="020B0604020202020204" pitchFamily="34" charset="0"/>
              </a:rPr>
              <a:t> Sat. Liquid  ~120 F</a:t>
            </a:r>
          </a:p>
        </p:txBody>
      </p:sp>
      <p:sp>
        <p:nvSpPr>
          <p:cNvPr id="3086" name="Rectangle 14">
            <a:extLst>
              <a:ext uri="{FF2B5EF4-FFF2-40B4-BE49-F238E27FC236}">
                <a16:creationId xmlns:a16="http://schemas.microsoft.com/office/drawing/2014/main" id="{CD34C87A-17E0-D215-BC83-94D9FAF1E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218239"/>
            <a:ext cx="1522276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Low Pressure</a:t>
            </a:r>
          </a:p>
          <a:p>
            <a:r>
              <a:rPr lang="en-US" altLang="en-US" sz="1200">
                <a:latin typeface="Arial" panose="020B0604020202020204" pitchFamily="34" charset="0"/>
              </a:rPr>
              <a:t>Low Temp 2-phase </a:t>
            </a:r>
          </a:p>
          <a:p>
            <a:r>
              <a:rPr lang="en-US" altLang="en-US" sz="1200">
                <a:latin typeface="Arial" panose="020B0604020202020204" pitchFamily="34" charset="0"/>
              </a:rPr>
              <a:t>Refrigerant ~40 F</a:t>
            </a:r>
          </a:p>
        </p:txBody>
      </p:sp>
      <p:sp>
        <p:nvSpPr>
          <p:cNvPr id="284687" name="Rectangle 15">
            <a:extLst>
              <a:ext uri="{FF2B5EF4-FFF2-40B4-BE49-F238E27FC236}">
                <a16:creationId xmlns:a16="http://schemas.microsoft.com/office/drawing/2014/main" id="{10CDD58C-E7B5-5E3A-B753-78F98B5CE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1" y="5562600"/>
            <a:ext cx="1711325" cy="300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eaLnBrk="0" hangingPunct="0">
              <a:lnSpc>
                <a:spcPct val="80000"/>
              </a:lnSpc>
              <a:spcBef>
                <a:spcPct val="6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expansion device</a:t>
            </a:r>
          </a:p>
        </p:txBody>
      </p:sp>
      <p:sp>
        <p:nvSpPr>
          <p:cNvPr id="3088" name="Rectangle 16">
            <a:extLst>
              <a:ext uri="{FF2B5EF4-FFF2-40B4-BE49-F238E27FC236}">
                <a16:creationId xmlns:a16="http://schemas.microsoft.com/office/drawing/2014/main" id="{5BF16C9D-DCF2-3DD4-3C94-A34AF89E6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3065" y="2819401"/>
            <a:ext cx="1195647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1200">
                <a:latin typeface="Arial" panose="020B0604020202020204" pitchFamily="34" charset="0"/>
              </a:rPr>
              <a:t>High Temp, </a:t>
            </a:r>
          </a:p>
          <a:p>
            <a:pPr algn="ctr"/>
            <a:r>
              <a:rPr lang="en-US" altLang="en-US" sz="1200">
                <a:latin typeface="Arial" panose="020B0604020202020204" pitchFamily="34" charset="0"/>
              </a:rPr>
              <a:t>High Press.</a:t>
            </a:r>
          </a:p>
          <a:p>
            <a:pPr algn="ctr"/>
            <a:r>
              <a:rPr lang="en-US" altLang="en-US" sz="1200">
                <a:latin typeface="Arial" panose="020B0604020202020204" pitchFamily="34" charset="0"/>
              </a:rPr>
              <a:t> Vapor  ~130 F</a:t>
            </a:r>
          </a:p>
        </p:txBody>
      </p:sp>
      <p:sp>
        <p:nvSpPr>
          <p:cNvPr id="3089" name="Rectangle 17">
            <a:extLst>
              <a:ext uri="{FF2B5EF4-FFF2-40B4-BE49-F238E27FC236}">
                <a16:creationId xmlns:a16="http://schemas.microsoft.com/office/drawing/2014/main" id="{87FE69F7-6CA1-72B5-4210-328F07428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013" y="4343401"/>
            <a:ext cx="1360950" cy="83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1200">
                <a:latin typeface="Arial" panose="020B0604020202020204" pitchFamily="34" charset="0"/>
              </a:rPr>
              <a:t>Low Temp, </a:t>
            </a:r>
          </a:p>
          <a:p>
            <a:pPr algn="ctr"/>
            <a:r>
              <a:rPr lang="en-US" altLang="en-US" sz="1200">
                <a:latin typeface="Arial" panose="020B0604020202020204" pitchFamily="34" charset="0"/>
              </a:rPr>
              <a:t>Low Press.</a:t>
            </a:r>
          </a:p>
          <a:p>
            <a:pPr algn="ctr"/>
            <a:r>
              <a:rPr lang="en-US" altLang="en-US" sz="1200">
                <a:latin typeface="Arial" panose="020B0604020202020204" pitchFamily="34" charset="0"/>
              </a:rPr>
              <a:t>Saturated Vapor</a:t>
            </a:r>
          </a:p>
          <a:p>
            <a:pPr lvl="1" algn="ctr"/>
            <a:r>
              <a:rPr lang="en-US" altLang="en-US" sz="1200">
                <a:latin typeface="Arial" panose="020B0604020202020204" pitchFamily="34" charset="0"/>
              </a:rPr>
              <a:t>~45F-48 F</a:t>
            </a:r>
          </a:p>
        </p:txBody>
      </p:sp>
      <p:sp>
        <p:nvSpPr>
          <p:cNvPr id="3090" name="Rectangle 18">
            <a:extLst>
              <a:ext uri="{FF2B5EF4-FFF2-40B4-BE49-F238E27FC236}">
                <a16:creationId xmlns:a16="http://schemas.microsoft.com/office/drawing/2014/main" id="{41E33DC0-CB33-3C93-6658-6F4BBEB9A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191001"/>
            <a:ext cx="2178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HEAT ABSORBED</a:t>
            </a:r>
          </a:p>
        </p:txBody>
      </p:sp>
      <p:sp>
        <p:nvSpPr>
          <p:cNvPr id="3091" name="Arc 19">
            <a:extLst>
              <a:ext uri="{FF2B5EF4-FFF2-40B4-BE49-F238E27FC236}">
                <a16:creationId xmlns:a16="http://schemas.microsoft.com/office/drawing/2014/main" id="{7E6124F9-825C-5C15-5C01-5E4BB6C1CF53}"/>
              </a:ext>
            </a:extLst>
          </p:cNvPr>
          <p:cNvSpPr>
            <a:spLocks/>
          </p:cNvSpPr>
          <p:nvPr/>
        </p:nvSpPr>
        <p:spPr bwMode="auto">
          <a:xfrm>
            <a:off x="5562600" y="4343400"/>
            <a:ext cx="914400" cy="1143000"/>
          </a:xfrm>
          <a:custGeom>
            <a:avLst/>
            <a:gdLst>
              <a:gd name="T0" fmla="*/ 0 w 21639"/>
              <a:gd name="T1" fmla="*/ 0 h 38784"/>
              <a:gd name="T2" fmla="*/ 2147483647 w 21639"/>
              <a:gd name="T3" fmla="*/ 2147483647 h 38784"/>
              <a:gd name="T4" fmla="*/ 2147483647 w 21639"/>
              <a:gd name="T5" fmla="*/ 2147483647 h 38784"/>
              <a:gd name="T6" fmla="*/ 0 60000 65536"/>
              <a:gd name="T7" fmla="*/ 0 60000 65536"/>
              <a:gd name="T8" fmla="*/ 0 60000 65536"/>
              <a:gd name="T9" fmla="*/ 0 w 21639"/>
              <a:gd name="T10" fmla="*/ 0 h 38784"/>
              <a:gd name="T11" fmla="*/ 21639 w 21639"/>
              <a:gd name="T12" fmla="*/ 38784 h 387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9" h="38784" fill="none" extrusionOk="0">
                <a:moveTo>
                  <a:pt x="0" y="0"/>
                </a:moveTo>
                <a:cubicBezTo>
                  <a:pt x="13" y="0"/>
                  <a:pt x="26" y="-1"/>
                  <a:pt x="39" y="0"/>
                </a:cubicBezTo>
                <a:cubicBezTo>
                  <a:pt x="11968" y="0"/>
                  <a:pt x="21639" y="9670"/>
                  <a:pt x="21639" y="21600"/>
                </a:cubicBezTo>
                <a:cubicBezTo>
                  <a:pt x="21639" y="28342"/>
                  <a:pt x="18490" y="34698"/>
                  <a:pt x="13126" y="38784"/>
                </a:cubicBezTo>
              </a:path>
              <a:path w="21639" h="38784" stroke="0" extrusionOk="0">
                <a:moveTo>
                  <a:pt x="0" y="0"/>
                </a:moveTo>
                <a:cubicBezTo>
                  <a:pt x="13" y="0"/>
                  <a:pt x="26" y="-1"/>
                  <a:pt x="39" y="0"/>
                </a:cubicBezTo>
                <a:cubicBezTo>
                  <a:pt x="11968" y="0"/>
                  <a:pt x="21639" y="9670"/>
                  <a:pt x="21639" y="21600"/>
                </a:cubicBezTo>
                <a:cubicBezTo>
                  <a:pt x="21639" y="28342"/>
                  <a:pt x="18490" y="34698"/>
                  <a:pt x="13126" y="38784"/>
                </a:cubicBezTo>
                <a:lnTo>
                  <a:pt x="39" y="21600"/>
                </a:lnTo>
                <a:lnTo>
                  <a:pt x="0" y="0"/>
                </a:lnTo>
                <a:close/>
              </a:path>
            </a:pathLst>
          </a:custGeom>
          <a:noFill/>
          <a:ln w="76200" cap="rnd">
            <a:solidFill>
              <a:srgbClr val="FF0033"/>
            </a:solidFill>
            <a:round/>
            <a:headEnd type="oval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4692" name="Rectangle 20">
            <a:extLst>
              <a:ext uri="{FF2B5EF4-FFF2-40B4-BE49-F238E27FC236}">
                <a16:creationId xmlns:a16="http://schemas.microsoft.com/office/drawing/2014/main" id="{9F283296-58A2-90F6-D2AF-EF87D5321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6477000"/>
            <a:ext cx="17526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 algn="ctr" eaLnBrk="0" hangingPunct="0">
              <a:lnSpc>
                <a:spcPct val="80000"/>
              </a:lnSpc>
              <a:spcBef>
                <a:spcPct val="6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evaporator</a:t>
            </a:r>
          </a:p>
        </p:txBody>
      </p:sp>
      <p:sp>
        <p:nvSpPr>
          <p:cNvPr id="284693" name="Rectangle 21">
            <a:extLst>
              <a:ext uri="{FF2B5EF4-FFF2-40B4-BE49-F238E27FC236}">
                <a16:creationId xmlns:a16="http://schemas.microsoft.com/office/drawing/2014/main" id="{D283ADFD-81A7-A4EB-F78C-BAA07851D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4953000"/>
            <a:ext cx="1828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 eaLnBrk="0" hangingPunct="0">
              <a:lnSpc>
                <a:spcPct val="80000"/>
              </a:lnSpc>
              <a:spcBef>
                <a:spcPct val="6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compressor</a:t>
            </a:r>
          </a:p>
        </p:txBody>
      </p:sp>
      <p:grpSp>
        <p:nvGrpSpPr>
          <p:cNvPr id="3094" name="Group 22">
            <a:extLst>
              <a:ext uri="{FF2B5EF4-FFF2-40B4-BE49-F238E27FC236}">
                <a16:creationId xmlns:a16="http://schemas.microsoft.com/office/drawing/2014/main" id="{FB83FF44-01D9-58AE-35EE-9AC40A34F8FD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3810000"/>
            <a:ext cx="1282700" cy="831850"/>
            <a:chOff x="4788" y="1383"/>
            <a:chExt cx="808" cy="524"/>
          </a:xfrm>
        </p:grpSpPr>
        <p:sp>
          <p:nvSpPr>
            <p:cNvPr id="3098" name="Arc 23">
              <a:extLst>
                <a:ext uri="{FF2B5EF4-FFF2-40B4-BE49-F238E27FC236}">
                  <a16:creationId xmlns:a16="http://schemas.microsoft.com/office/drawing/2014/main" id="{2562E2C5-EF02-5B8F-3848-32284A279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" y="1383"/>
              <a:ext cx="442" cy="4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50800" cap="rnd">
              <a:solidFill>
                <a:srgbClr val="000000"/>
              </a:solidFill>
              <a:round/>
              <a:headEnd type="oval" w="med" len="med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Rectangle 24">
              <a:extLst>
                <a:ext uri="{FF2B5EF4-FFF2-40B4-BE49-F238E27FC236}">
                  <a16:creationId xmlns:a16="http://schemas.microsoft.com/office/drawing/2014/main" id="{FBEEC1AB-0F2E-59BC-F39A-7F6DC35D3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4" y="1676"/>
              <a:ext cx="5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WORK</a:t>
              </a:r>
            </a:p>
          </p:txBody>
        </p:sp>
      </p:grpSp>
      <p:sp>
        <p:nvSpPr>
          <p:cNvPr id="284697" name="Rectangle 25">
            <a:extLst>
              <a:ext uri="{FF2B5EF4-FFF2-40B4-BE49-F238E27FC236}">
                <a16:creationId xmlns:a16="http://schemas.microsoft.com/office/drawing/2014/main" id="{8E94D491-8ACA-0F84-AC50-DC285F545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352800"/>
            <a:ext cx="16144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 eaLnBrk="0" hangingPunct="0">
              <a:lnSpc>
                <a:spcPct val="80000"/>
              </a:lnSpc>
              <a:spcBef>
                <a:spcPct val="6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condenser</a:t>
            </a:r>
          </a:p>
        </p:txBody>
      </p:sp>
      <p:sp>
        <p:nvSpPr>
          <p:cNvPr id="3096" name="Arc 26">
            <a:extLst>
              <a:ext uri="{FF2B5EF4-FFF2-40B4-BE49-F238E27FC236}">
                <a16:creationId xmlns:a16="http://schemas.microsoft.com/office/drawing/2014/main" id="{2C86D451-C7AF-BA3F-5621-89BC9E7587C2}"/>
              </a:ext>
            </a:extLst>
          </p:cNvPr>
          <p:cNvSpPr>
            <a:spLocks/>
          </p:cNvSpPr>
          <p:nvPr/>
        </p:nvSpPr>
        <p:spPr bwMode="auto">
          <a:xfrm flipV="1">
            <a:off x="6858001" y="2971800"/>
            <a:ext cx="919163" cy="990600"/>
          </a:xfrm>
          <a:custGeom>
            <a:avLst/>
            <a:gdLst>
              <a:gd name="T0" fmla="*/ 2147483647 w 21600"/>
              <a:gd name="T1" fmla="*/ 0 h 42700"/>
              <a:gd name="T2" fmla="*/ 0 w 21600"/>
              <a:gd name="T3" fmla="*/ 2147483647 h 42700"/>
              <a:gd name="T4" fmla="*/ 0 w 21600"/>
              <a:gd name="T5" fmla="*/ 2147483647 h 42700"/>
              <a:gd name="T6" fmla="*/ 0 60000 65536"/>
              <a:gd name="T7" fmla="*/ 0 60000 65536"/>
              <a:gd name="T8" fmla="*/ 0 60000 65536"/>
              <a:gd name="T9" fmla="*/ 0 w 21600"/>
              <a:gd name="T10" fmla="*/ 0 h 42700"/>
              <a:gd name="T11" fmla="*/ 21600 w 21600"/>
              <a:gd name="T12" fmla="*/ 42700 h 427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2700" fill="none" extrusionOk="0">
                <a:moveTo>
                  <a:pt x="4619" y="-1"/>
                </a:moveTo>
                <a:cubicBezTo>
                  <a:pt x="14533" y="2170"/>
                  <a:pt x="21600" y="10950"/>
                  <a:pt x="21600" y="21100"/>
                </a:cubicBezTo>
                <a:cubicBezTo>
                  <a:pt x="21600" y="33029"/>
                  <a:pt x="11929" y="42699"/>
                  <a:pt x="0" y="42700"/>
                </a:cubicBezTo>
              </a:path>
              <a:path w="21600" h="42700" stroke="0" extrusionOk="0">
                <a:moveTo>
                  <a:pt x="4619" y="-1"/>
                </a:moveTo>
                <a:cubicBezTo>
                  <a:pt x="14533" y="2170"/>
                  <a:pt x="21600" y="10950"/>
                  <a:pt x="21600" y="21100"/>
                </a:cubicBezTo>
                <a:cubicBezTo>
                  <a:pt x="21600" y="33029"/>
                  <a:pt x="11929" y="42699"/>
                  <a:pt x="0" y="42700"/>
                </a:cubicBezTo>
                <a:lnTo>
                  <a:pt x="0" y="21100"/>
                </a:lnTo>
                <a:lnTo>
                  <a:pt x="4619" y="-1"/>
                </a:lnTo>
                <a:close/>
              </a:path>
            </a:pathLst>
          </a:custGeom>
          <a:noFill/>
          <a:ln w="63500" cap="rnd">
            <a:solidFill>
              <a:srgbClr val="FF0000"/>
            </a:solidFill>
            <a:round/>
            <a:headEnd type="stealth" w="lg" len="lg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7" name="Rectangle 27">
            <a:extLst>
              <a:ext uri="{FF2B5EF4-FFF2-40B4-BE49-F238E27FC236}">
                <a16:creationId xmlns:a16="http://schemas.microsoft.com/office/drawing/2014/main" id="{356E112C-F035-4A79-243B-97291AD9C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810001"/>
            <a:ext cx="208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HEAT REJECTED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Training Module 5.1 Introduction to Vapor Compression Refrigeration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Vapor Compression Refrigeration</a:t>
            </a:r>
          </a:p>
          <a:p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ECEF2A-8E09-5E8E-80DB-D7292AFB7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3798" y="1495157"/>
            <a:ext cx="3619708" cy="45964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823A73-C409-545A-7E79-594632651165}"/>
              </a:ext>
            </a:extLst>
          </p:cNvPr>
          <p:cNvSpPr/>
          <p:nvPr/>
        </p:nvSpPr>
        <p:spPr>
          <a:xfrm>
            <a:off x="6096000" y="1495157"/>
            <a:ext cx="887506" cy="315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C55D337-7B85-2B20-6092-DCD8ED3BD7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7848" y="1914470"/>
            <a:ext cx="5075919" cy="277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98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485</Words>
  <Application>Microsoft Office PowerPoint</Application>
  <PresentationFormat>Widescreen</PresentationFormat>
  <Paragraphs>97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Arial Narrow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Vapor Compression Refrigeration Cycle</vt:lpstr>
      <vt:lpstr>PowerPoint Presentation</vt:lpstr>
      <vt:lpstr>PowerPoint Presentation</vt:lpstr>
      <vt:lpstr>Refrigerant-to-Water Heat Exchanger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Marinello</dc:creator>
  <cp:lastModifiedBy>Suzanne Lane</cp:lastModifiedBy>
  <cp:revision>7</cp:revision>
  <dcterms:created xsi:type="dcterms:W3CDTF">2021-10-15T13:13:21Z</dcterms:created>
  <dcterms:modified xsi:type="dcterms:W3CDTF">2023-08-21T16:14:00Z</dcterms:modified>
</cp:coreProperties>
</file>