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91" r:id="rId4"/>
    <p:sldId id="292" r:id="rId5"/>
    <p:sldId id="277" r:id="rId6"/>
    <p:sldId id="278" r:id="rId7"/>
    <p:sldId id="279" r:id="rId8"/>
    <p:sldId id="280" r:id="rId9"/>
    <p:sldId id="281" r:id="rId10"/>
    <p:sldId id="283" r:id="rId11"/>
    <p:sldId id="287" r:id="rId12"/>
    <p:sldId id="284" r:id="rId13"/>
    <p:sldId id="290" r:id="rId14"/>
    <p:sldId id="289" r:id="rId15"/>
  </p:sldIdLst>
  <p:sldSz cx="9144000" cy="6858000" type="screen4x3"/>
  <p:notesSz cx="6858000" cy="93138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756" autoAdjust="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A08438A-44CB-420E-8F12-88F0DAB1FDD9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363"/>
            <a:ext cx="5486400" cy="4191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7138"/>
            <a:ext cx="2971800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ACF4B8D-0F06-4BA6-A660-A00C8C59EB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CB3828-DD0F-4414-BFAF-7626D780B43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9-14</a:t>
            </a: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EDF825-D4B8-4284-90D5-6677F7F124E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4C9A8A-EFF2-4E47-805C-BC652DF85A5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9-15</a:t>
            </a: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7C35A3-AEB3-4543-A160-ADF57024433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2EC5FB2-220F-4574-8833-8C5F229CEB7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9CD366-4FE0-4E26-8FDB-2174B87E429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7AB848-B987-4DB7-843C-5057220CD8E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As aircraft performance increased in mid-20th century, the amount of force required to operate mechanical flight controls became excessive, and hydraulic systems were introduced to reduce pilot effort.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69D9E1-B0B0-4586-B2B9-55540C07F78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Ability to transfer power in different directions</a:t>
            </a: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93C4F1-A259-469D-9E92-D372202E0E6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What is one of the most important qualities of hydraulic fluid?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665BFC-339E-4EED-A99D-921030176AA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Used in brake systems on older aircraft with natural rubber seals. 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Mil-H-5606-used in smaller type aircraft.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MIL-H-83282- higher flashpoint, self-extinguishing, backward compatible, Mil-H-87257: A development of -83282 fluid to improve its low temperature viscosity.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Various version improving performance and safe handling charactoristics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Phosphate Ester based fluid is used in mostly in commercial transport aircraft and has evolved with aircraft performance demands in the form of types</a:t>
            </a: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AABDD7-4EE3-4C87-BD94-8C4124D3B46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Now used mostly in older aircraft or more commonly in automobiles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Can absorb water</a:t>
            </a: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E971BB-2E67-4AB1-A5EE-966E7B7AC20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5606 and 83282 can be mixed, but will lose some of the fire-resistant qualities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Flashpoint of MIL-H-5606 is 275 F limited to -65 f</a:t>
            </a:r>
          </a:p>
          <a:p>
            <a:pPr>
              <a:spcBef>
                <a:spcPct val="0"/>
              </a:spcBef>
            </a:pPr>
            <a:endParaRPr lang="en-US" smtClean="0"/>
          </a:p>
          <a:p>
            <a:pPr>
              <a:spcBef>
                <a:spcPct val="0"/>
              </a:spcBef>
            </a:pPr>
            <a:r>
              <a:rPr lang="en-US" smtClean="0"/>
              <a:t>Flashpoint of MIL-H-83282 is 400 f limited to -40 f</a:t>
            </a: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ECC703-788D-4664-80A0-306092059F8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Skydrol has evolved to accommodate advances in aircraft and is commonly identified by a type category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586FE0-9DC0-4452-B113-491AAF39CF7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2544763"/>
            <a:ext cx="9144000" cy="3255962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6"/>
          <p:cNvSpPr/>
          <p:nvPr/>
        </p:nvSpPr>
        <p:spPr>
          <a:xfrm>
            <a:off x="0" y="2667000"/>
            <a:ext cx="9144000" cy="274002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7"/>
          <p:cNvSpPr/>
          <p:nvPr/>
        </p:nvSpPr>
        <p:spPr>
          <a:xfrm>
            <a:off x="0" y="5478463"/>
            <a:ext cx="9144000" cy="23653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10"/>
          <p:cNvSpPr txBox="1"/>
          <p:nvPr/>
        </p:nvSpPr>
        <p:spPr>
          <a:xfrm>
            <a:off x="3148013" y="4260850"/>
            <a:ext cx="12192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150" dirty="0">
                <a:solidFill>
                  <a:schemeClr val="accent1"/>
                </a:solidFill>
                <a:latin typeface="+mn-lt"/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8" name="TextBox 14"/>
          <p:cNvSpPr txBox="1"/>
          <p:nvPr/>
        </p:nvSpPr>
        <p:spPr>
          <a:xfrm>
            <a:off x="4819650" y="4260850"/>
            <a:ext cx="12192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150" dirty="0">
                <a:solidFill>
                  <a:schemeClr val="accent1"/>
                </a:solidFill>
                <a:latin typeface="+mn-lt"/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30C1B-D327-409F-A4D7-BAAB27473466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400" y="4392613"/>
            <a:ext cx="1219200" cy="365125"/>
          </a:xfrm>
        </p:spPr>
        <p:txBody>
          <a:bodyPr/>
          <a:lstStyle>
            <a:lvl1pPr algn="ctr">
              <a:defRPr sz="2400" smtClean="0">
                <a:latin typeface="+mj-lt"/>
              </a:defRPr>
            </a:lvl1pPr>
          </a:lstStyle>
          <a:p>
            <a:pPr>
              <a:defRPr/>
            </a:pPr>
            <a:fld id="{CD422297-B4FE-405D-A3EF-2CA4871AB0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04D82-58D8-4973-9786-AF1DBD5C7190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3087D-83F2-4CD4-A7BC-22AF72EDF7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 rot="5400000">
            <a:off x="4591050" y="2409825"/>
            <a:ext cx="6858000" cy="2038350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7"/>
          <p:cNvSpPr/>
          <p:nvPr/>
        </p:nvSpPr>
        <p:spPr>
          <a:xfrm rot="5400000">
            <a:off x="4668044" y="2570956"/>
            <a:ext cx="6858000" cy="1716088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 rot="5400000">
            <a:off x="3681413" y="3354387"/>
            <a:ext cx="6858000" cy="149225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D67B8-DEBD-443A-8E6C-5E07FB8F2F0C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8EF6F-E778-401B-91C2-A89A2DBB10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F3CDD-0E17-427F-AB78-2B32D5FD5EF3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BC006-A22E-4A30-95F1-5800D68FA9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2544763"/>
            <a:ext cx="9144000" cy="3255962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7"/>
          <p:cNvSpPr/>
          <p:nvPr/>
        </p:nvSpPr>
        <p:spPr>
          <a:xfrm>
            <a:off x="0" y="2667000"/>
            <a:ext cx="9144000" cy="2740025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5478463"/>
            <a:ext cx="9144000" cy="23653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10"/>
          <p:cNvSpPr txBox="1"/>
          <p:nvPr/>
        </p:nvSpPr>
        <p:spPr>
          <a:xfrm>
            <a:off x="4819650" y="4260850"/>
            <a:ext cx="12192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150" dirty="0">
                <a:solidFill>
                  <a:srgbClr val="FFFFFF"/>
                </a:solidFill>
                <a:latin typeface="+mn-lt"/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8" name="TextBox 11"/>
          <p:cNvSpPr txBox="1"/>
          <p:nvPr/>
        </p:nvSpPr>
        <p:spPr>
          <a:xfrm>
            <a:off x="3148013" y="4260850"/>
            <a:ext cx="12192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150" dirty="0">
                <a:solidFill>
                  <a:srgbClr val="FFFFFF"/>
                </a:solidFill>
                <a:latin typeface="+mn-lt"/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6754F-0A3E-4994-9087-78608B30C45B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225" y="4389438"/>
            <a:ext cx="1216025" cy="365125"/>
          </a:xfrm>
        </p:spPr>
        <p:txBody>
          <a:bodyPr/>
          <a:lstStyle>
            <a:lvl1pPr algn="ctr">
              <a:defRPr sz="2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667DDDA-816B-4E56-860F-57341A331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0CB57-3834-4832-BAB5-F05658572119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A841B-B3C8-4360-A83F-B99D176CD4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47638-9713-4E25-82BC-212EFE2B5F1D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09D71-13D5-4525-BC40-34B44CE523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A8CCC-E784-43B6-9AB7-621921E7384C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512ED-4D53-48D8-88C2-0B8837252E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EE543-7B99-4DA8-BDBF-426C3204005F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01AAB-9B37-4E9A-905C-6CD57B51F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172200" y="161925"/>
            <a:ext cx="2971800" cy="11525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6145213" y="133350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6145213" y="133350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6F1E4-E663-40AB-B216-53E73568DD98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A47F2-A2CC-4B90-8E67-CF86376F81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6172200" y="161925"/>
            <a:ext cx="2971800" cy="11525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6145213" y="133350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0"/>
          <p:cNvSpPr/>
          <p:nvPr/>
        </p:nvSpPr>
        <p:spPr>
          <a:xfrm>
            <a:off x="6145213" y="133350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DDAD4-CD16-4536-B163-53BB44717C9E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4E1DA-3872-48F1-B5A8-859FE2C5E6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013"/>
            <a:ext cx="9144000" cy="1454150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8275"/>
            <a:ext cx="9144000" cy="1154113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563"/>
            <a:ext cx="8229600" cy="1111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32D9AAD-5679-4857-90FF-4A2F20C0FE16}" type="datetimeFigureOut">
              <a:rPr lang="en-US"/>
              <a:pPr>
                <a:defRPr/>
              </a:pPr>
              <a:t>4/2/2013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50041BA7-7749-4558-B315-99E159168C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368425"/>
            <a:ext cx="9144000" cy="149225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7" r:id="rId2"/>
    <p:sldLayoutId id="2147483673" r:id="rId3"/>
    <p:sldLayoutId id="2147483668" r:id="rId4"/>
    <p:sldLayoutId id="2147483669" r:id="rId5"/>
    <p:sldLayoutId id="2147483670" r:id="rId6"/>
    <p:sldLayoutId id="2147483674" r:id="rId7"/>
    <p:sldLayoutId id="2147483675" r:id="rId8"/>
    <p:sldLayoutId id="2147483676" r:id="rId9"/>
    <p:sldLayoutId id="2147483671" r:id="rId10"/>
    <p:sldLayoutId id="21474836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5400" kern="120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rgbClr val="FFFFFF"/>
          </a:solidFill>
          <a:latin typeface="Bodoni MT Condense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948774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7EB8E7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E3B651"/>
        </a:buClr>
        <a:buFont typeface="Arial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ydrol.com/pages/ppe.as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ydrol.com/pages/materials_chart.asp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Aviation Hydraulic Fluids</a:t>
            </a:r>
            <a:endParaRPr lang="en-US" dirty="0"/>
          </a:p>
        </p:txBody>
      </p:sp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7085013" y="6400800"/>
            <a:ext cx="17541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Franklin Gothic Book" pitchFamily="34" charset="0"/>
              </a:rPr>
              <a:t>Presented By: Jeff Erwin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7526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Handling of Hydraulic Fluids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8"/>
            <a:ext cx="8229600" cy="452596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rgbClr val="FF0000"/>
                </a:solidFill>
              </a:rPr>
              <a:t>Attention: Special</a:t>
            </a:r>
            <a:r>
              <a:rPr lang="en-US" b="1" dirty="0">
                <a:solidFill>
                  <a:srgbClr val="FF0000"/>
                </a:solidFill>
              </a:rPr>
              <a:t>, stringent care is required when handling aircraft hydraulic fluid as it is critical to flight safety that it stay free from </a:t>
            </a:r>
            <a:r>
              <a:rPr lang="en-US" b="1" dirty="0" smtClean="0">
                <a:solidFill>
                  <a:srgbClr val="FF0000"/>
                </a:solidFill>
              </a:rPr>
              <a:t>contamination!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b="1" dirty="0" smtClean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Always close containers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Keep storage area clean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Ensure servicing equipment is clean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Clean aircraft service ports before and after servicing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Properly dispose of used hydraulic fluid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Basic Servicing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3438"/>
            <a:ext cx="8229600" cy="45259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Always verify fluid type before servicing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Consult applicable maintenance manual (microfiche)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Observe placard located on servicing port</a:t>
            </a:r>
            <a:endParaRPr lang="en-US" dirty="0"/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648200"/>
            <a:ext cx="23622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Hydraulic Fluid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74838"/>
            <a:ext cx="8915400" cy="45259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Vegetable &amp; mineral based fluids safe to handle.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/>
              <a:t>(Caution: avoid getting fluid in the eyes)</a:t>
            </a:r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Phosphate Ester fluids require impervious gloves, eye protection, and respirator when mist or vapor exposure might occur.</a:t>
            </a:r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A</a:t>
            </a:r>
            <a:r>
              <a:rPr lang="en-US" dirty="0" smtClean="0"/>
              <a:t>lways consult appropriate MSDS before </a:t>
            </a:r>
            <a:r>
              <a:rPr lang="en-US" dirty="0"/>
              <a:t>using hydraulic fluids. </a:t>
            </a: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www.skydrol.com/pages/ppe.asp</a:t>
            </a:r>
            <a:r>
              <a:rPr lang="en-US" dirty="0" smtClean="0"/>
              <a:t> (Safety resource)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8"/>
            <a:ext cx="8229600" cy="45259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History of hydraulic </a:t>
            </a:r>
            <a:r>
              <a:rPr lang="en-US" dirty="0"/>
              <a:t>f</a:t>
            </a:r>
            <a:r>
              <a:rPr lang="en-US" dirty="0" smtClean="0"/>
              <a:t>luids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P</a:t>
            </a:r>
            <a:r>
              <a:rPr lang="en-US" dirty="0" smtClean="0"/>
              <a:t>roperties of hydraulic fluids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Three basic types of fluids and their characteristics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Servicing and </a:t>
            </a:r>
            <a:r>
              <a:rPr lang="en-US" smtClean="0"/>
              <a:t>handling techniques</a:t>
            </a:r>
            <a:endParaRPr lang="en-US" dirty="0" smtClean="0"/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Fluid Safety</a:t>
            </a:r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096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01763" y="1600200"/>
            <a:ext cx="63404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8"/>
            <a:ext cx="8229600" cy="33829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History of hydraulic fluid</a:t>
            </a:r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H</a:t>
            </a:r>
            <a:r>
              <a:rPr lang="en-US" dirty="0" smtClean="0"/>
              <a:t>ydraulic </a:t>
            </a:r>
            <a:r>
              <a:rPr lang="en-US" dirty="0"/>
              <a:t>fluid properties </a:t>
            </a: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Basic types of hydraulic fluid</a:t>
            </a:r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Servicing and </a:t>
            </a:r>
            <a:r>
              <a:rPr lang="en-US" dirty="0"/>
              <a:t>s</a:t>
            </a:r>
            <a:r>
              <a:rPr lang="en-US" dirty="0" smtClean="0"/>
              <a:t>afe handling techniques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History of Aviation Hydraulic Fluid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733800"/>
          </a:xfrm>
        </p:spPr>
        <p:txBody>
          <a:bodyPr/>
          <a:lstStyle/>
          <a:p>
            <a:r>
              <a:rPr lang="en-US" smtClean="0"/>
              <a:t>Early aviation hydraulics systems used vegetable based fluid to apply brake pressure.</a:t>
            </a:r>
          </a:p>
          <a:p>
            <a:endParaRPr lang="en-US" smtClean="0"/>
          </a:p>
          <a:p>
            <a:r>
              <a:rPr lang="en-US" smtClean="0"/>
              <a:t>Aircraft advancements prompted creation of mineral based fluids.</a:t>
            </a:r>
          </a:p>
          <a:p>
            <a:endParaRPr lang="en-US" smtClean="0"/>
          </a:p>
          <a:p>
            <a:r>
              <a:rPr lang="en-US" smtClean="0"/>
              <a:t>High rates of hydraulic system fires led to creation of the fire-resistant fluids.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Purpose of Hydraulic Fluid</a:t>
            </a:r>
            <a:endParaRPr lang="en-US" dirty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2743200"/>
          </a:xfrm>
        </p:spPr>
        <p:txBody>
          <a:bodyPr/>
          <a:lstStyle/>
          <a:p>
            <a:r>
              <a:rPr lang="en-US" smtClean="0"/>
              <a:t>Primary purpose is to convey power</a:t>
            </a:r>
          </a:p>
          <a:p>
            <a:endParaRPr lang="en-US" smtClean="0"/>
          </a:p>
          <a:p>
            <a:r>
              <a:rPr lang="en-US" smtClean="0"/>
              <a:t>Lubricate and cool</a:t>
            </a:r>
          </a:p>
          <a:p>
            <a:endParaRPr lang="en-US" smtClean="0"/>
          </a:p>
          <a:p>
            <a:r>
              <a:rPr lang="en-US" smtClean="0"/>
              <a:t>Corrosion protection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Properties of Hydraulic Fluid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8"/>
            <a:ext cx="8229600" cy="45259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Low compressibility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Low viscosity for ease of movement and filterability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Stable over a wide temperature range</a:t>
            </a:r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Basic Hydraulic </a:t>
            </a:r>
            <a:r>
              <a:rPr lang="en-US" dirty="0"/>
              <a:t>F</a:t>
            </a:r>
            <a:r>
              <a:rPr lang="en-US" dirty="0" smtClean="0"/>
              <a:t>luids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8"/>
            <a:ext cx="8229600" cy="4525962"/>
          </a:xfrm>
        </p:spPr>
        <p:txBody>
          <a:bodyPr>
            <a:normAutofit/>
          </a:bodyPr>
          <a:lstStyle/>
          <a:p>
            <a:r>
              <a:rPr lang="en-US" smtClean="0"/>
              <a:t>Vegetable based fluid MIL-H-7644</a:t>
            </a:r>
          </a:p>
          <a:p>
            <a:endParaRPr lang="en-US" smtClean="0"/>
          </a:p>
          <a:p>
            <a:r>
              <a:rPr lang="en-US" smtClean="0"/>
              <a:t>Mineral based fluid MIL-H-5606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  <a:p>
            <a:r>
              <a:rPr lang="en-US" smtClean="0"/>
              <a:t>Polyalphaolefins/Synthetic hydrocarbon based MIL-H-83282 /87257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  <a:p>
            <a:r>
              <a:rPr lang="en-US" smtClean="0"/>
              <a:t>Phosphate Ester based hydraulic fluid MIL-H-8446. Trade names are SKYDROL or EXXON HYJET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Vegetable Based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8"/>
            <a:ext cx="8229600" cy="45259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Composed of castor oil and alcohol</a:t>
            </a:r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Dyed blue</a:t>
            </a:r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Easily recognized odor</a:t>
            </a:r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Only used with natural rubber seals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Can produce sludge and corrosion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Mineral / Hydrocarbon Based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1038"/>
            <a:ext cx="8229600" cy="4525962"/>
          </a:xfrm>
        </p:spPr>
        <p:txBody>
          <a:bodyPr>
            <a:normAutofit/>
          </a:bodyPr>
          <a:lstStyle/>
          <a:p>
            <a:r>
              <a:rPr lang="en-US" smtClean="0"/>
              <a:t>Mineral Oil/ Polyalphaolefins</a:t>
            </a:r>
          </a:p>
          <a:p>
            <a:r>
              <a:rPr lang="en-US" smtClean="0"/>
              <a:t>Dyed red</a:t>
            </a:r>
          </a:p>
          <a:p>
            <a:r>
              <a:rPr lang="en-US" smtClean="0"/>
              <a:t>Distinct odor</a:t>
            </a:r>
          </a:p>
          <a:p>
            <a:r>
              <a:rPr lang="en-US" smtClean="0"/>
              <a:t>Stable in colder weather</a:t>
            </a:r>
          </a:p>
          <a:p>
            <a:r>
              <a:rPr lang="en-US" smtClean="0"/>
              <a:t>Contains foaming and corrosion inhibitors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  <a:p>
            <a:r>
              <a:rPr lang="en-US" smtClean="0">
                <a:solidFill>
                  <a:srgbClr val="FF0000"/>
                </a:solidFill>
              </a:rPr>
              <a:t>Must be used with synthetic seals only</a:t>
            </a:r>
          </a:p>
          <a:p>
            <a:r>
              <a:rPr lang="en-US" smtClean="0">
                <a:solidFill>
                  <a:srgbClr val="FF0000"/>
                </a:solidFill>
              </a:rPr>
              <a:t>Is highly flammable in the MIL-H-5606 form</a:t>
            </a:r>
          </a:p>
          <a:p>
            <a:r>
              <a:rPr lang="en-US" smtClean="0">
                <a:solidFill>
                  <a:srgbClr val="FF0000"/>
                </a:solidFill>
              </a:rPr>
              <a:t>MIL-H-83282 is a fire-resistant version, but has a  higher viscosity in cold weather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1905000"/>
            <a:ext cx="19939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Phosphate Ester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8307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Synthetic (man-made) fluid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Dyed Purple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Extremely fire resistant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Wide temperature operating range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Attracts water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Attacks certain paints and plastics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Can degrade aircraft wiring insulation</a:t>
            </a:r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Material compatibilities </a:t>
            </a:r>
            <a:r>
              <a:rPr lang="en-US" dirty="0" smtClean="0">
                <a:hlinkClick r:id="rId3"/>
              </a:rPr>
              <a:t>www.skydrol.com/pages/materials_chart.asp</a:t>
            </a:r>
            <a:endParaRPr lang="en-US" dirty="0" smtClean="0"/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8288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10375" y="3895725"/>
            <a:ext cx="23336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Decatur">
      <a:dk1>
        <a:sysClr val="windowText" lastClr="000000"/>
      </a:dk1>
      <a:lt1>
        <a:sysClr val="window" lastClr="FFFFFF"/>
      </a:lt1>
      <a:dk2>
        <a:srgbClr val="55554A"/>
      </a:dk2>
      <a:lt2>
        <a:srgbClr val="D7DAE1"/>
      </a:lt2>
      <a:accent1>
        <a:srgbClr val="F4680B"/>
      </a:accent1>
      <a:accent2>
        <a:srgbClr val="ABB19F"/>
      </a:accent2>
      <a:accent3>
        <a:srgbClr val="948774"/>
      </a:accent3>
      <a:accent4>
        <a:srgbClr val="7EB8E7"/>
      </a:accent4>
      <a:accent5>
        <a:srgbClr val="E3B651"/>
      </a:accent5>
      <a:accent6>
        <a:srgbClr val="96756C"/>
      </a:accent6>
      <a:hlink>
        <a:srgbClr val="66AACD"/>
      </a:hlink>
      <a:folHlink>
        <a:srgbClr val="809DB3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catur">
    <a:dk1>
      <a:sysClr val="windowText" lastClr="000000"/>
    </a:dk1>
    <a:lt1>
      <a:sysClr val="window" lastClr="FFFFFF"/>
    </a:lt1>
    <a:dk2>
      <a:srgbClr val="55554A"/>
    </a:dk2>
    <a:lt2>
      <a:srgbClr val="D7DAE1"/>
    </a:lt2>
    <a:accent1>
      <a:srgbClr val="F4680B"/>
    </a:accent1>
    <a:accent2>
      <a:srgbClr val="ABB19F"/>
    </a:accent2>
    <a:accent3>
      <a:srgbClr val="948774"/>
    </a:accent3>
    <a:accent4>
      <a:srgbClr val="7EB8E7"/>
    </a:accent4>
    <a:accent5>
      <a:srgbClr val="E3B651"/>
    </a:accent5>
    <a:accent6>
      <a:srgbClr val="96756C"/>
    </a:accent6>
    <a:hlink>
      <a:srgbClr val="66AACD"/>
    </a:hlink>
    <a:folHlink>
      <a:srgbClr val="809DB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1752</TotalTime>
  <Words>523</Words>
  <Application>Microsoft Office PowerPoint</Application>
  <PresentationFormat>On-screen Show (4:3)</PresentationFormat>
  <Paragraphs>129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7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Franklin Gothic Book</vt:lpstr>
      <vt:lpstr>Arial</vt:lpstr>
      <vt:lpstr>Bodoni MT Condensed</vt:lpstr>
      <vt:lpstr>Wingdings</vt:lpstr>
      <vt:lpstr>Courier New</vt:lpstr>
      <vt:lpstr>Calibri</vt:lpstr>
      <vt:lpstr>Decatur</vt:lpstr>
      <vt:lpstr>Decatur</vt:lpstr>
      <vt:lpstr>Decatur</vt:lpstr>
      <vt:lpstr>Decatur</vt:lpstr>
      <vt:lpstr>Decatur</vt:lpstr>
      <vt:lpstr>Decatur</vt:lpstr>
      <vt:lpstr>Decatur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</dc:creator>
  <cp:lastModifiedBy>MooreH</cp:lastModifiedBy>
  <cp:revision>61</cp:revision>
  <cp:lastPrinted>2013-03-01T19:32:42Z</cp:lastPrinted>
  <dcterms:created xsi:type="dcterms:W3CDTF">2013-02-27T04:01:22Z</dcterms:created>
  <dcterms:modified xsi:type="dcterms:W3CDTF">2013-04-02T18:44:10Z</dcterms:modified>
</cp:coreProperties>
</file>