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1" r:id="rId24"/>
    <p:sldId id="278" r:id="rId25"/>
    <p:sldId id="282" r:id="rId26"/>
    <p:sldId id="279" r:id="rId27"/>
    <p:sldId id="280" r:id="rId28"/>
    <p:sldId id="283" r:id="rId29"/>
    <p:sldId id="284" r:id="rId30"/>
    <p:sldId id="285" r:id="rId31"/>
    <p:sldId id="288" r:id="rId32"/>
    <p:sldId id="286" r:id="rId33"/>
    <p:sldId id="287" r:id="rId34"/>
    <p:sldId id="289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292" r:id="rId48"/>
    <p:sldId id="291" r:id="rId49"/>
    <p:sldId id="293" r:id="rId50"/>
    <p:sldId id="294" r:id="rId51"/>
    <p:sldId id="295" r:id="rId52"/>
    <p:sldId id="296" r:id="rId53"/>
    <p:sldId id="297" r:id="rId54"/>
    <p:sldId id="29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34FC82-3E3D-4372-B13A-FA14CFB850EB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Aircraft landing gear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Airframe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Tricycle Gear Components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67896"/>
            <a:ext cx="4657802" cy="4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and Retractable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Fixed</a:t>
            </a:r>
          </a:p>
          <a:p>
            <a:pPr marL="137160" indent="0">
              <a:buNone/>
            </a:pPr>
            <a:r>
              <a:rPr lang="en-US" sz="1400" dirty="0" smtClean="0"/>
              <a:t>Small aircraft</a:t>
            </a:r>
          </a:p>
          <a:p>
            <a:pPr marL="137160" indent="0">
              <a:buNone/>
            </a:pPr>
            <a:r>
              <a:rPr lang="en-US" sz="1400" dirty="0" smtClean="0"/>
              <a:t>Parasite drag</a:t>
            </a:r>
          </a:p>
          <a:p>
            <a:pPr marL="137160" indent="0">
              <a:buNone/>
            </a:pPr>
            <a:r>
              <a:rPr lang="en-US" sz="1400" dirty="0" smtClean="0"/>
              <a:t>Wheel fairings</a:t>
            </a:r>
          </a:p>
          <a:p>
            <a:pPr marL="137160" indent="0">
              <a:buNone/>
            </a:pPr>
            <a:r>
              <a:rPr lang="en-US" sz="1400" dirty="0" smtClean="0"/>
              <a:t>Fixed vs. retractable weights</a:t>
            </a:r>
          </a:p>
          <a:p>
            <a:pPr marL="137160" indent="0">
              <a:buNone/>
            </a:pPr>
            <a:r>
              <a:rPr lang="en-US" sz="1400" dirty="0" smtClean="0"/>
              <a:t>Faster aircraft need to retract gear</a:t>
            </a:r>
          </a:p>
          <a:p>
            <a:pPr marL="137160" indent="0">
              <a:buNone/>
            </a:pPr>
            <a:r>
              <a:rPr lang="en-US" sz="1400" dirty="0" smtClean="0"/>
              <a:t>Aerodynamic designs</a:t>
            </a:r>
          </a:p>
          <a:p>
            <a:pPr marL="137160" indent="0">
              <a:buNone/>
            </a:pPr>
            <a:endParaRPr lang="en-US" sz="1400" dirty="0"/>
          </a:p>
          <a:p>
            <a:r>
              <a:rPr lang="en-US" sz="1400" dirty="0" smtClean="0"/>
              <a:t>Retractable</a:t>
            </a:r>
          </a:p>
          <a:p>
            <a:pPr marL="137160" indent="0">
              <a:buNone/>
            </a:pPr>
            <a:r>
              <a:rPr lang="en-US" sz="1400" dirty="0" smtClean="0"/>
              <a:t>Stows gear in fuselage</a:t>
            </a:r>
          </a:p>
          <a:p>
            <a:pPr marL="137160" indent="0">
              <a:buNone/>
            </a:pPr>
            <a:r>
              <a:rPr lang="en-US" sz="1400" dirty="0" smtClean="0"/>
              <a:t>Can be used to slow aircraft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2733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5438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 and Non-Shock Absorbing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Forces on aircraft during landing must be controlled</a:t>
            </a:r>
          </a:p>
          <a:p>
            <a:r>
              <a:rPr lang="en-US" sz="1600" dirty="0" smtClean="0"/>
              <a:t>Either by transfer through the airframe or by converting energy into heat energy</a:t>
            </a:r>
          </a:p>
          <a:p>
            <a:r>
              <a:rPr lang="en-US" sz="1600" dirty="0" smtClean="0"/>
              <a:t>Leaf spring type</a:t>
            </a:r>
          </a:p>
          <a:p>
            <a:pPr marL="137160" indent="0">
              <a:buNone/>
            </a:pPr>
            <a:r>
              <a:rPr lang="en-US" sz="1600" dirty="0" smtClean="0"/>
              <a:t>Gear flexes and returns to normal</a:t>
            </a:r>
          </a:p>
          <a:p>
            <a:pPr marL="137160" indent="0">
              <a:buNone/>
            </a:pPr>
            <a:r>
              <a:rPr lang="en-US" sz="1600" dirty="0" smtClean="0"/>
              <a:t>Made from composite materials, lighter and do not corrode</a:t>
            </a:r>
          </a:p>
          <a:p>
            <a:r>
              <a:rPr lang="en-US" sz="1600" dirty="0" smtClean="0"/>
              <a:t>Rigid</a:t>
            </a:r>
          </a:p>
          <a:p>
            <a:pPr marL="137160" indent="0">
              <a:buNone/>
            </a:pPr>
            <a:r>
              <a:rPr lang="en-US" sz="1600" dirty="0" smtClean="0"/>
              <a:t>Direct transfer to airframe</a:t>
            </a:r>
          </a:p>
          <a:p>
            <a:pPr marL="137160" indent="0">
              <a:buNone/>
            </a:pPr>
            <a:r>
              <a:rPr lang="en-US" sz="1600" dirty="0" smtClean="0"/>
              <a:t>Tires cushion landing</a:t>
            </a:r>
          </a:p>
          <a:p>
            <a:pPr marL="137160" indent="0">
              <a:buNone/>
            </a:pPr>
            <a:r>
              <a:rPr lang="en-US" sz="1600" dirty="0" smtClean="0"/>
              <a:t>Helicopter skids</a:t>
            </a:r>
          </a:p>
          <a:p>
            <a:r>
              <a:rPr lang="en-US" sz="1600" dirty="0" smtClean="0"/>
              <a:t>Bungee Cord</a:t>
            </a:r>
          </a:p>
          <a:p>
            <a:pPr marL="137160" indent="0">
              <a:buNone/>
            </a:pPr>
            <a:r>
              <a:rPr lang="en-US" sz="1600" dirty="0" smtClean="0"/>
              <a:t>On non shock absorbing gear</a:t>
            </a:r>
          </a:p>
          <a:p>
            <a:pPr marL="137160" indent="0">
              <a:buNone/>
            </a:pPr>
            <a:r>
              <a:rPr lang="en-US" sz="1600" dirty="0" smtClean="0"/>
              <a:t>Made of elastic rubber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6975"/>
            <a:ext cx="26955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4394073"/>
            <a:ext cx="2657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4450"/>
            <a:ext cx="54387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Used to convert the energy of impact to heat through dissipation</a:t>
            </a:r>
          </a:p>
          <a:p>
            <a:pPr marL="137160" indent="0">
              <a:buNone/>
            </a:pPr>
            <a:r>
              <a:rPr lang="en-US" sz="1400" dirty="0" smtClean="0"/>
              <a:t>Self contained hydraulic units</a:t>
            </a:r>
          </a:p>
          <a:p>
            <a:pPr marL="137160" indent="0">
              <a:buNone/>
            </a:pPr>
            <a:r>
              <a:rPr lang="en-US" sz="1400" dirty="0" smtClean="0"/>
              <a:t>Must be inspected and service routinely</a:t>
            </a:r>
          </a:p>
          <a:p>
            <a:pPr marL="137160" indent="0">
              <a:buNone/>
            </a:pPr>
            <a:r>
              <a:rPr lang="en-US" sz="1400" dirty="0" smtClean="0"/>
              <a:t>Uses compressed air or nitrogen combined with fluid</a:t>
            </a:r>
          </a:p>
          <a:p>
            <a:pPr marL="137160" indent="0">
              <a:buNone/>
            </a:pPr>
            <a:r>
              <a:rPr lang="en-US" sz="1400" dirty="0" smtClean="0"/>
              <a:t>Air/oil strut or OLEO</a:t>
            </a:r>
          </a:p>
          <a:p>
            <a:pPr marL="137160" indent="0">
              <a:buNone/>
            </a:pPr>
            <a:r>
              <a:rPr lang="en-US" sz="1400" dirty="0" smtClean="0"/>
              <a:t>Telescoping</a:t>
            </a:r>
          </a:p>
          <a:p>
            <a:pPr marL="137160" indent="0">
              <a:buNone/>
            </a:pPr>
            <a:r>
              <a:rPr lang="en-US" sz="1400" dirty="0" smtClean="0"/>
              <a:t>Metering orifice</a:t>
            </a:r>
          </a:p>
          <a:p>
            <a:pPr marL="137160" indent="0">
              <a:buNone/>
            </a:pPr>
            <a:r>
              <a:rPr lang="en-US" sz="1400" dirty="0" smtClean="0"/>
              <a:t>Metering pin</a:t>
            </a:r>
          </a:p>
          <a:p>
            <a:pPr marL="137160" indent="0">
              <a:buNone/>
            </a:pPr>
            <a:r>
              <a:rPr lang="en-US" sz="1400" dirty="0" smtClean="0"/>
              <a:t>Heat is dissipated through the strut assembly</a:t>
            </a:r>
          </a:p>
          <a:p>
            <a:pPr marL="137160" indent="0">
              <a:buNone/>
            </a:pPr>
            <a:r>
              <a:rPr lang="en-US" sz="1400" dirty="0" smtClean="0"/>
              <a:t>Some struts use metering tubes rather than pins</a:t>
            </a:r>
          </a:p>
          <a:p>
            <a:pPr marL="137160" indent="0">
              <a:buNone/>
            </a:pPr>
            <a:r>
              <a:rPr lang="en-US" sz="1400" dirty="0" err="1" smtClean="0"/>
              <a:t>Snubbers</a:t>
            </a:r>
            <a:r>
              <a:rPr lang="en-US" sz="1400" dirty="0" smtClean="0"/>
              <a:t> or dampeners extension stroke</a:t>
            </a:r>
          </a:p>
          <a:p>
            <a:pPr marL="13716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57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43880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6574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Axle</a:t>
            </a:r>
          </a:p>
          <a:p>
            <a:pPr marL="137160" indent="0">
              <a:buNone/>
            </a:pPr>
            <a:r>
              <a:rPr lang="en-US" sz="1400" dirty="0" smtClean="0"/>
              <a:t>Provides installation of aircraft wheels</a:t>
            </a:r>
          </a:p>
          <a:p>
            <a:pPr marL="137160" indent="0">
              <a:buNone/>
            </a:pPr>
            <a:r>
              <a:rPr lang="en-US" sz="1400" dirty="0" smtClean="0"/>
              <a:t>Struts without integral axle have provisions</a:t>
            </a:r>
          </a:p>
          <a:p>
            <a:r>
              <a:rPr lang="en-US" sz="1400" dirty="0" smtClean="0"/>
              <a:t>Valve fitting assembly</a:t>
            </a:r>
          </a:p>
          <a:p>
            <a:pPr marL="137160" indent="0">
              <a:buNone/>
            </a:pPr>
            <a:r>
              <a:rPr lang="en-US" sz="1400" dirty="0" smtClean="0"/>
              <a:t>Provides means of servicing</a:t>
            </a:r>
          </a:p>
          <a:p>
            <a:r>
              <a:rPr lang="en-US" sz="1400" dirty="0" smtClean="0"/>
              <a:t>Packing  gland</a:t>
            </a:r>
          </a:p>
          <a:p>
            <a:pPr marL="137160" indent="0">
              <a:buNone/>
            </a:pPr>
            <a:r>
              <a:rPr lang="en-US" sz="1400" dirty="0" smtClean="0"/>
              <a:t>Seal joint between cylinders</a:t>
            </a:r>
          </a:p>
          <a:p>
            <a:pPr marL="137160" indent="0">
              <a:buNone/>
            </a:pPr>
            <a:r>
              <a:rPr lang="en-US" sz="1400" dirty="0" smtClean="0"/>
              <a:t>Has a wiper</a:t>
            </a:r>
          </a:p>
          <a:p>
            <a:r>
              <a:rPr lang="en-US" sz="1400" dirty="0" smtClean="0"/>
              <a:t>Torque links</a:t>
            </a:r>
          </a:p>
          <a:p>
            <a:pPr marL="137160" indent="0">
              <a:buNone/>
            </a:pPr>
            <a:r>
              <a:rPr lang="en-US" sz="1400" dirty="0" smtClean="0"/>
              <a:t>Keeps Pistons and wheels aligned</a:t>
            </a:r>
          </a:p>
          <a:p>
            <a:pPr marL="137160" indent="0">
              <a:buNone/>
            </a:pPr>
            <a:r>
              <a:rPr lang="en-US" sz="1400" dirty="0" smtClean="0"/>
              <a:t>Retains the piston in the upper cylinder</a:t>
            </a:r>
          </a:p>
          <a:p>
            <a:r>
              <a:rPr lang="en-US" sz="1400" dirty="0" smtClean="0"/>
              <a:t>Nose gear strut</a:t>
            </a:r>
          </a:p>
          <a:p>
            <a:pPr marL="137160" indent="0">
              <a:buNone/>
            </a:pPr>
            <a:r>
              <a:rPr lang="en-US" sz="1400" dirty="0" smtClean="0"/>
              <a:t>Centering cam</a:t>
            </a:r>
          </a:p>
          <a:p>
            <a:pPr marL="137160" indent="0">
              <a:buNone/>
            </a:pPr>
            <a:r>
              <a:rPr lang="en-US" sz="1400" dirty="0" smtClean="0"/>
              <a:t>Shimmy damper</a:t>
            </a:r>
          </a:p>
          <a:p>
            <a:pPr marL="137160" indent="0">
              <a:buNone/>
            </a:pPr>
            <a:endParaRPr lang="en-US" sz="1400" dirty="0" smtClean="0"/>
          </a:p>
          <a:p>
            <a:pPr marL="137160" indent="0">
              <a:buNone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6122"/>
            <a:ext cx="19335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19" y="4191000"/>
            <a:ext cx="19335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89047" cy="45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1933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Nose gear</a:t>
            </a:r>
          </a:p>
          <a:p>
            <a:pPr marL="137160" indent="0">
              <a:buNone/>
            </a:pPr>
            <a:r>
              <a:rPr lang="en-US" sz="1600" dirty="0" smtClean="0"/>
              <a:t>Locking or retaining pin for movement</a:t>
            </a:r>
          </a:p>
          <a:p>
            <a:pPr marL="137160" indent="0">
              <a:buNone/>
            </a:pPr>
            <a:r>
              <a:rPr lang="en-US" sz="1600" dirty="0" smtClean="0"/>
              <a:t>Some aircraft can be rotated 360 degrees</a:t>
            </a:r>
          </a:p>
          <a:p>
            <a:pPr marL="137160" indent="0">
              <a:buNone/>
            </a:pPr>
            <a:r>
              <a:rPr lang="en-US" sz="1600" dirty="0" smtClean="0"/>
              <a:t>Never exceed the limit lines on airframe</a:t>
            </a:r>
          </a:p>
          <a:p>
            <a:pPr marL="137160" indent="0">
              <a:buNone/>
            </a:pPr>
            <a:r>
              <a:rPr lang="en-US" sz="1600" dirty="0" err="1" smtClean="0"/>
              <a:t>Jackin</a:t>
            </a:r>
            <a:r>
              <a:rPr lang="en-US" sz="1600" dirty="0" smtClean="0"/>
              <a:t> points</a:t>
            </a:r>
          </a:p>
          <a:p>
            <a:pPr marL="137160" indent="0">
              <a:buNone/>
            </a:pPr>
            <a:r>
              <a:rPr lang="en-US" sz="1600" dirty="0" err="1" smtClean="0"/>
              <a:t>Towpoints</a:t>
            </a:r>
            <a:endParaRPr lang="en-US" sz="1600" dirty="0" smtClean="0"/>
          </a:p>
          <a:p>
            <a:r>
              <a:rPr lang="en-US" sz="1600" dirty="0" smtClean="0"/>
              <a:t>Instructional plate for servicing</a:t>
            </a:r>
          </a:p>
          <a:p>
            <a:pPr marL="137160" indent="0">
              <a:buNone/>
            </a:pPr>
            <a:r>
              <a:rPr lang="en-US" sz="1600" dirty="0" smtClean="0"/>
              <a:t>On strut</a:t>
            </a:r>
          </a:p>
          <a:p>
            <a:pPr marL="137160" indent="0">
              <a:buNone/>
            </a:pPr>
            <a:r>
              <a:rPr lang="en-US" sz="1600" dirty="0" smtClean="0"/>
              <a:t>Or in manual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9335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Compression</a:t>
            </a:r>
          </a:p>
          <a:p>
            <a:pPr marL="137160" indent="0">
              <a:buNone/>
            </a:pPr>
            <a:r>
              <a:rPr lang="en-US" sz="1600" dirty="0" smtClean="0"/>
              <a:t>Lower piston is forced into upper cylinder</a:t>
            </a:r>
          </a:p>
          <a:p>
            <a:pPr marL="137160" indent="0">
              <a:buNone/>
            </a:pPr>
            <a:r>
              <a:rPr lang="en-US" sz="1600" dirty="0" smtClean="0"/>
              <a:t>Metering pin moves through orifice</a:t>
            </a:r>
          </a:p>
          <a:p>
            <a:pPr marL="137160" indent="0">
              <a:buNone/>
            </a:pPr>
            <a:r>
              <a:rPr lang="en-US" sz="1600" dirty="0" smtClean="0"/>
              <a:t>Taper of the pin controls rate of flow</a:t>
            </a:r>
          </a:p>
          <a:p>
            <a:pPr marL="137160" indent="0">
              <a:buNone/>
            </a:pPr>
            <a:r>
              <a:rPr lang="en-US" sz="1600" dirty="0" smtClean="0"/>
              <a:t>Heat is dissipated through the strut</a:t>
            </a:r>
          </a:p>
          <a:p>
            <a:pPr marL="137160" indent="0">
              <a:buNone/>
            </a:pPr>
            <a:r>
              <a:rPr lang="en-US" sz="1600" dirty="0" smtClean="0"/>
              <a:t>At the end of compression air is compressed limiting stroke</a:t>
            </a:r>
          </a:p>
          <a:p>
            <a:pPr marL="137160" indent="0">
              <a:buNone/>
            </a:pPr>
            <a:r>
              <a:rPr lang="en-US" sz="1600" dirty="0" smtClean="0"/>
              <a:t>Air in strut and tires provide cushion while taxiing</a:t>
            </a:r>
          </a:p>
          <a:p>
            <a:pPr marL="137160" indent="0">
              <a:buNone/>
            </a:pPr>
            <a:r>
              <a:rPr lang="en-US" sz="1600" dirty="0" smtClean="0"/>
              <a:t>Insufficient fluid could cause bottoming out</a:t>
            </a:r>
          </a:p>
          <a:p>
            <a:r>
              <a:rPr lang="en-US" sz="1600" dirty="0" smtClean="0"/>
              <a:t>Retraction</a:t>
            </a:r>
          </a:p>
          <a:p>
            <a:pPr marL="137160" indent="0">
              <a:buNone/>
            </a:pPr>
            <a:r>
              <a:rPr lang="en-US" sz="1600" dirty="0" smtClean="0"/>
              <a:t>Fluid is forced by air back into the lower portion of the strut</a:t>
            </a:r>
          </a:p>
          <a:p>
            <a:pPr marL="137160" indent="0">
              <a:buNone/>
            </a:pPr>
            <a:r>
              <a:rPr lang="en-US" sz="1600" dirty="0" smtClean="0"/>
              <a:t>Orifices and </a:t>
            </a:r>
            <a:r>
              <a:rPr lang="en-US" sz="1600" dirty="0" err="1" smtClean="0"/>
              <a:t>snubbers</a:t>
            </a:r>
            <a:r>
              <a:rPr lang="en-US" sz="1600" dirty="0" smtClean="0"/>
              <a:t> control fluid return</a:t>
            </a:r>
          </a:p>
          <a:p>
            <a:pPr marL="137160" indent="0">
              <a:buNone/>
            </a:pPr>
            <a:r>
              <a:rPr lang="en-US" sz="1600" dirty="0" smtClean="0"/>
              <a:t>Sleeve, spacer, or bumper ring limits extension stroke</a:t>
            </a:r>
          </a:p>
          <a:p>
            <a:pPr marL="137160" indent="0">
              <a:buNone/>
            </a:pPr>
            <a:endParaRPr lang="en-US" sz="1600" dirty="0" smtClean="0"/>
          </a:p>
          <a:p>
            <a:pPr marL="137160" indent="0">
              <a:buNone/>
            </a:pPr>
            <a:endParaRPr lang="en-US" sz="1600" dirty="0" smtClean="0"/>
          </a:p>
          <a:p>
            <a:pPr marL="137160" indent="0">
              <a:buNone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933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7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Servicing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Proper fluid quantity and air pressure should be maintained</a:t>
            </a:r>
          </a:p>
          <a:p>
            <a:r>
              <a:rPr lang="en-US" sz="1600" dirty="0" smtClean="0"/>
              <a:t>Strut servicing can be dangerous</a:t>
            </a:r>
          </a:p>
          <a:p>
            <a:r>
              <a:rPr lang="en-US" sz="1600" dirty="0" smtClean="0"/>
              <a:t>Pressure in strut can cause injury</a:t>
            </a:r>
          </a:p>
          <a:p>
            <a:r>
              <a:rPr lang="en-US" sz="1600" dirty="0" smtClean="0"/>
              <a:t>Ensure you are familiar with valve types and operation</a:t>
            </a:r>
          </a:p>
          <a:p>
            <a:r>
              <a:rPr lang="en-US" sz="1600" dirty="0" smtClean="0"/>
              <a:t>Two common valves are the</a:t>
            </a:r>
          </a:p>
          <a:p>
            <a:pPr marL="137160" indent="0">
              <a:buNone/>
            </a:pPr>
            <a:r>
              <a:rPr lang="en-US" sz="1600" dirty="0" smtClean="0"/>
              <a:t>AN 6287-1 Rated at 3000 psi, core is rated at 2000 psi</a:t>
            </a:r>
          </a:p>
          <a:p>
            <a:pPr marL="137160" indent="0">
              <a:buNone/>
            </a:pPr>
            <a:r>
              <a:rPr lang="en-US" sz="1600" dirty="0" smtClean="0"/>
              <a:t>MS28889-1 Valve has no core and is rated at 5000 psi</a:t>
            </a:r>
          </a:p>
          <a:p>
            <a:pPr marL="137160" indent="0">
              <a:buNone/>
            </a:pPr>
            <a:r>
              <a:rPr lang="en-US" sz="1600" dirty="0" smtClean="0"/>
              <a:t>Both have a valve body hex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733800"/>
            <a:ext cx="50958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Landing Gear Types</a:t>
            </a:r>
          </a:p>
          <a:p>
            <a:r>
              <a:rPr lang="en-US" dirty="0" smtClean="0"/>
              <a:t>Jacking</a:t>
            </a:r>
          </a:p>
          <a:p>
            <a:r>
              <a:rPr lang="en-US" dirty="0" smtClean="0"/>
              <a:t>Wheel Alignment</a:t>
            </a:r>
          </a:p>
          <a:p>
            <a:r>
              <a:rPr lang="en-US" dirty="0" smtClean="0"/>
              <a:t>Retraction Systems</a:t>
            </a:r>
          </a:p>
          <a:p>
            <a:r>
              <a:rPr lang="en-US" dirty="0" smtClean="0"/>
              <a:t>Shimmy Dampeners</a:t>
            </a:r>
          </a:p>
          <a:p>
            <a:r>
              <a:rPr lang="en-US" dirty="0" smtClean="0"/>
              <a:t>Landing Gear Struts</a:t>
            </a:r>
          </a:p>
          <a:p>
            <a:r>
              <a:rPr lang="en-US" dirty="0" smtClean="0"/>
              <a:t>Wheels</a:t>
            </a:r>
          </a:p>
          <a:p>
            <a:r>
              <a:rPr lang="en-US" dirty="0" smtClean="0"/>
              <a:t>Tires</a:t>
            </a:r>
          </a:p>
          <a:p>
            <a:r>
              <a:rPr lang="en-US" dirty="0" smtClean="0"/>
              <a:t>Brakes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Servicing 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Position aircraft on ground free of stands, jacks and equipment</a:t>
            </a:r>
          </a:p>
          <a:p>
            <a:r>
              <a:rPr lang="en-US" sz="1600" dirty="0" smtClean="0"/>
              <a:t>Remove cap from servicing valve</a:t>
            </a:r>
          </a:p>
          <a:p>
            <a:r>
              <a:rPr lang="en-US" sz="1600" dirty="0" smtClean="0"/>
              <a:t>Check swivel nut for security</a:t>
            </a:r>
          </a:p>
          <a:p>
            <a:r>
              <a:rPr lang="en-US" sz="1600" dirty="0" smtClean="0"/>
              <a:t>Release air pressure under valve core ensuring you are clear incase of failure</a:t>
            </a:r>
          </a:p>
          <a:p>
            <a:r>
              <a:rPr lang="en-US" sz="1600" dirty="0" smtClean="0"/>
              <a:t>Loosen swivel nut slowly and release air</a:t>
            </a:r>
          </a:p>
          <a:p>
            <a:r>
              <a:rPr lang="en-US" sz="1600" dirty="0" smtClean="0"/>
              <a:t>Remove entire valve assembly</a:t>
            </a:r>
          </a:p>
          <a:p>
            <a:r>
              <a:rPr lang="en-US" sz="1600" dirty="0" smtClean="0"/>
              <a:t>Ensure strut is fully compressed</a:t>
            </a:r>
          </a:p>
          <a:p>
            <a:r>
              <a:rPr lang="en-US" sz="1600" dirty="0" smtClean="0"/>
              <a:t>Fill to top with fluid</a:t>
            </a:r>
          </a:p>
          <a:p>
            <a:r>
              <a:rPr lang="en-US" sz="1600" dirty="0" smtClean="0"/>
              <a:t>Re install valve with approved packing and torque to specs</a:t>
            </a:r>
          </a:p>
          <a:p>
            <a:r>
              <a:rPr lang="en-US" sz="1600" dirty="0" smtClean="0"/>
              <a:t>Service with air as per the manufacturers specifications</a:t>
            </a:r>
          </a:p>
          <a:p>
            <a:r>
              <a:rPr lang="en-US" sz="1600" dirty="0" smtClean="0"/>
              <a:t>Once inflated tighten swivel nut and torque</a:t>
            </a:r>
          </a:p>
          <a:p>
            <a:r>
              <a:rPr lang="en-US" sz="1600" dirty="0" smtClean="0"/>
              <a:t>Remove fill hose and replace cap on valve</a:t>
            </a:r>
          </a:p>
        </p:txBody>
      </p:sp>
    </p:spTree>
    <p:extLst>
      <p:ext uri="{BB962C8B-B14F-4D97-AF65-F5344CB8AC3E}">
        <p14:creationId xmlns:p14="http://schemas.microsoft.com/office/powerpoint/2010/main" val="32936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If air become trapped in strut bleeding is required</a:t>
            </a:r>
          </a:p>
          <a:p>
            <a:r>
              <a:rPr lang="en-US" sz="1600" dirty="0" smtClean="0"/>
              <a:t>Can be caused by low hydraulic fluid in the strut</a:t>
            </a:r>
          </a:p>
          <a:p>
            <a:r>
              <a:rPr lang="en-US" sz="1600" dirty="0" smtClean="0"/>
              <a:t>Usually performed with aircraft on jacks</a:t>
            </a:r>
          </a:p>
          <a:p>
            <a:r>
              <a:rPr lang="en-US" sz="1600" dirty="0" smtClean="0"/>
              <a:t>Attach bleed hose to valve</a:t>
            </a:r>
          </a:p>
          <a:p>
            <a:r>
              <a:rPr lang="en-US" sz="1600" dirty="0" smtClean="0"/>
              <a:t>With gear fully extended open valve and release air pressure</a:t>
            </a:r>
          </a:p>
          <a:p>
            <a:r>
              <a:rPr lang="en-US" sz="1600" dirty="0" smtClean="0"/>
              <a:t>Remove valve assembly</a:t>
            </a:r>
          </a:p>
          <a:p>
            <a:r>
              <a:rPr lang="en-US" sz="1600" dirty="0" smtClean="0"/>
              <a:t>Fill strut with approved fluid</a:t>
            </a:r>
          </a:p>
          <a:p>
            <a:r>
              <a:rPr lang="en-US" sz="1600" dirty="0" smtClean="0"/>
              <a:t>Attach hose to servicing port and insert end of hose into container filled with fluid</a:t>
            </a:r>
          </a:p>
          <a:p>
            <a:r>
              <a:rPr lang="en-US" sz="1600" dirty="0" smtClean="0"/>
              <a:t>Use exerciser jack and cycle strut</a:t>
            </a:r>
          </a:p>
          <a:p>
            <a:r>
              <a:rPr lang="en-US" sz="1600" dirty="0" smtClean="0"/>
              <a:t>Let strut extend on its own</a:t>
            </a:r>
          </a:p>
          <a:p>
            <a:r>
              <a:rPr lang="en-US" sz="1600" dirty="0" smtClean="0"/>
              <a:t>Lower aircraft</a:t>
            </a:r>
          </a:p>
          <a:p>
            <a:r>
              <a:rPr lang="en-US" sz="1600" dirty="0" smtClean="0"/>
              <a:t>Remove bleed hose</a:t>
            </a:r>
          </a:p>
          <a:p>
            <a:r>
              <a:rPr lang="en-US" sz="1600" dirty="0" smtClean="0"/>
              <a:t>Install air valve</a:t>
            </a:r>
          </a:p>
          <a:p>
            <a:r>
              <a:rPr lang="en-US" sz="1600" dirty="0" smtClean="0"/>
              <a:t>Inflate strut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4288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5431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7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Purpose is for handling and tire wear</a:t>
            </a:r>
          </a:p>
          <a:p>
            <a:r>
              <a:rPr lang="en-US" sz="1600" dirty="0" smtClean="0"/>
              <a:t>Set by manufacturer and seldom needs attention except after a hard landing</a:t>
            </a:r>
          </a:p>
          <a:p>
            <a:r>
              <a:rPr lang="en-US" sz="1600" dirty="0" smtClean="0"/>
              <a:t>Toe-in or Toe-out –amount of angle on a longitudinal axis</a:t>
            </a:r>
          </a:p>
          <a:p>
            <a:r>
              <a:rPr lang="en-US" sz="1600" dirty="0" smtClean="0"/>
              <a:t>Camber – amount of angle due to the vertical axis</a:t>
            </a:r>
          </a:p>
          <a:p>
            <a:r>
              <a:rPr lang="en-US" sz="1600" dirty="0" smtClean="0"/>
              <a:t>Caster – rotational axis in relation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38881"/>
            <a:ext cx="35147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304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2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060119" cy="20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4669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1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Torque links or arms – keeps lower strut cylinder from rotating out of alignment with the longitudinal axis of the aircraft</a:t>
            </a:r>
          </a:p>
          <a:p>
            <a:r>
              <a:rPr lang="en-US" sz="1600" dirty="0" smtClean="0"/>
              <a:t>In some aircraft it is the sole means of holding the piston in the bore</a:t>
            </a:r>
          </a:p>
          <a:p>
            <a:r>
              <a:rPr lang="en-US" sz="1600" dirty="0" smtClean="0"/>
              <a:t>Links attach to upper cylinder and bottom cylinder allowing the strut to compress or retract</a:t>
            </a:r>
          </a:p>
          <a:p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304024" cy="40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9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Gear is attached to wing spars or other structural members</a:t>
            </a:r>
          </a:p>
          <a:p>
            <a:r>
              <a:rPr lang="en-US" sz="1600" dirty="0" smtClean="0"/>
              <a:t>Retractable gear must be designed to be able to move and withstand force</a:t>
            </a:r>
          </a:p>
          <a:p>
            <a:r>
              <a:rPr lang="en-US" sz="1600" dirty="0" err="1" smtClean="0"/>
              <a:t>Trunnions</a:t>
            </a:r>
            <a:r>
              <a:rPr lang="en-US" sz="1600" dirty="0" smtClean="0"/>
              <a:t> are an example of how gear is attached to the airframe</a:t>
            </a:r>
          </a:p>
          <a:p>
            <a:r>
              <a:rPr lang="en-US" sz="1600" dirty="0" smtClean="0"/>
              <a:t>Must have  a drag brace to support gear when extended</a:t>
            </a:r>
          </a:p>
          <a:p>
            <a:r>
              <a:rPr lang="en-US" sz="1600" dirty="0" smtClean="0"/>
              <a:t>Some use an over-center action to lock gear</a:t>
            </a:r>
          </a:p>
          <a:p>
            <a:r>
              <a:rPr lang="en-US" sz="1600" dirty="0" smtClean="0"/>
              <a:t>Most use hydraulic locks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996976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2466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Aircraft Retraction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Aircraft reach a speed where parasite drag is more than the loss of performance due to retractable gear weight</a:t>
            </a:r>
          </a:p>
          <a:p>
            <a:r>
              <a:rPr lang="en-US" sz="1600" dirty="0" smtClean="0"/>
              <a:t>Simple systems use a handle with gears and chains to reduce required force</a:t>
            </a:r>
          </a:p>
          <a:p>
            <a:r>
              <a:rPr lang="en-US" sz="1600" dirty="0" smtClean="0"/>
              <a:t>Electrically operated gear is common converting rotary to linear action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51" y="3657600"/>
            <a:ext cx="50196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6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Electric/Hydraulic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Known as a </a:t>
            </a:r>
            <a:r>
              <a:rPr lang="en-US" sz="1600" dirty="0" err="1" smtClean="0"/>
              <a:t>powerpack</a:t>
            </a:r>
            <a:r>
              <a:rPr lang="en-US" sz="1600" dirty="0" smtClean="0"/>
              <a:t> system</a:t>
            </a:r>
          </a:p>
          <a:p>
            <a:r>
              <a:rPr lang="en-US" sz="1600" dirty="0" smtClean="0"/>
              <a:t>Pack contains several components of a hydraulic system</a:t>
            </a:r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82169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6013"/>
            <a:ext cx="375283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50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Aircraft Retraction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Always powered by hydraulics</a:t>
            </a:r>
          </a:p>
          <a:p>
            <a:r>
              <a:rPr lang="en-US" sz="1600" dirty="0" smtClean="0"/>
              <a:t>Use of valves to operate various components</a:t>
            </a:r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7767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8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Emergency Extension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Lowers gear if main power fails</a:t>
            </a:r>
          </a:p>
          <a:p>
            <a:r>
              <a:rPr lang="en-US" sz="1600" dirty="0" smtClean="0"/>
              <a:t>Gear can be extended by gravity or aided by pneumatic power</a:t>
            </a:r>
          </a:p>
          <a:p>
            <a:r>
              <a:rPr lang="en-US" sz="1600" dirty="0" err="1" smtClean="0"/>
              <a:t>Uplocks</a:t>
            </a:r>
            <a:r>
              <a:rPr lang="en-US" sz="1600" dirty="0" smtClean="0"/>
              <a:t> are released by a mechanical connection or by pneumatics</a:t>
            </a:r>
          </a:p>
          <a:p>
            <a:r>
              <a:rPr lang="en-US" sz="1600" dirty="0" smtClean="0"/>
              <a:t>Free fall valve is opened and fluid is released</a:t>
            </a:r>
          </a:p>
          <a:p>
            <a:r>
              <a:rPr lang="en-US" sz="1600" dirty="0" smtClean="0"/>
              <a:t>Airflow lowers gear</a:t>
            </a:r>
          </a:p>
          <a:p>
            <a:r>
              <a:rPr lang="en-US" sz="1600" dirty="0" smtClean="0"/>
              <a:t>Large aircraft high performance aircraft use a secondary system to actuate gear</a:t>
            </a:r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71088"/>
            <a:ext cx="3256527" cy="34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0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Configurations</a:t>
            </a:r>
          </a:p>
          <a:p>
            <a:pPr marL="137160" indent="0">
              <a:buNone/>
            </a:pPr>
            <a:r>
              <a:rPr lang="en-US" dirty="0" smtClean="0"/>
              <a:t>Fixed</a:t>
            </a:r>
          </a:p>
          <a:p>
            <a:pPr marL="137160" indent="0">
              <a:buNone/>
            </a:pPr>
            <a:r>
              <a:rPr lang="en-US" dirty="0" smtClean="0"/>
              <a:t>Retractable</a:t>
            </a:r>
          </a:p>
          <a:p>
            <a:pPr marL="137160" indent="0">
              <a:buNone/>
            </a:pPr>
            <a:r>
              <a:rPr lang="en-US" dirty="0" smtClean="0"/>
              <a:t>Non-Shock Absorbing</a:t>
            </a:r>
          </a:p>
          <a:p>
            <a:pPr marL="137160" indent="0">
              <a:buNone/>
            </a:pPr>
            <a:r>
              <a:rPr lang="en-US" dirty="0" smtClean="0"/>
              <a:t>Shock Absorbing</a:t>
            </a:r>
          </a:p>
          <a:p>
            <a:pPr marL="137160" indent="0">
              <a:buNone/>
            </a:pPr>
            <a:r>
              <a:rPr lang="en-US" dirty="0" smtClean="0"/>
              <a:t>Amphibious</a:t>
            </a:r>
          </a:p>
          <a:p>
            <a:pPr marL="137160" indent="0">
              <a:buNone/>
            </a:pPr>
            <a:r>
              <a:rPr lang="en-US" dirty="0" err="1" smtClean="0"/>
              <a:t>Skiis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Safety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There are numerous gear safety devices</a:t>
            </a:r>
          </a:p>
          <a:p>
            <a:r>
              <a:rPr lang="en-US" sz="1600" dirty="0" smtClean="0"/>
              <a:t>Most are for gear on the ground</a:t>
            </a:r>
          </a:p>
          <a:p>
            <a:r>
              <a:rPr lang="en-US" sz="1600" dirty="0" smtClean="0"/>
              <a:t>Also used to indicate to the pilot gear status</a:t>
            </a:r>
          </a:p>
          <a:p>
            <a:r>
              <a:rPr lang="en-US" sz="1600" dirty="0" smtClean="0"/>
              <a:t>Nose wheel centering device</a:t>
            </a:r>
          </a:p>
          <a:p>
            <a:r>
              <a:rPr lang="en-US" sz="1600" dirty="0" smtClean="0"/>
              <a:t>Safety switch</a:t>
            </a:r>
          </a:p>
          <a:p>
            <a:pPr marL="137160" indent="0">
              <a:buNone/>
            </a:pPr>
            <a:r>
              <a:rPr lang="en-US" sz="1600" dirty="0" smtClean="0"/>
              <a:t>Wired to numerous circuits</a:t>
            </a:r>
          </a:p>
          <a:p>
            <a:pPr marL="137160" indent="0">
              <a:buNone/>
            </a:pPr>
            <a:r>
              <a:rPr lang="en-US" sz="1600" dirty="0" smtClean="0"/>
              <a:t>Prevents gear from being raised on the ground</a:t>
            </a:r>
          </a:p>
          <a:p>
            <a:r>
              <a:rPr lang="en-US" sz="1600" dirty="0" smtClean="0"/>
              <a:t>Lockout can be achieved in many ways</a:t>
            </a:r>
          </a:p>
          <a:p>
            <a:pPr marL="137160" indent="0">
              <a:buNone/>
            </a:pPr>
            <a:r>
              <a:rPr lang="en-US" sz="1600" dirty="0" smtClean="0"/>
              <a:t>One is a solenoid that extends through the gear handle</a:t>
            </a:r>
          </a:p>
          <a:p>
            <a:r>
              <a:rPr lang="en-US" sz="1600" dirty="0" smtClean="0"/>
              <a:t>Electromagnetic sensors can be used, good for used in dirty areas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676400"/>
            <a:ext cx="25050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50577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57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75200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63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Gear Safety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Ground locks can also be used as added security</a:t>
            </a:r>
          </a:p>
          <a:p>
            <a:r>
              <a:rPr lang="en-US" sz="1600" dirty="0" smtClean="0"/>
              <a:t>Could be as simple as a pin</a:t>
            </a:r>
          </a:p>
          <a:p>
            <a:r>
              <a:rPr lang="en-US" sz="1600" dirty="0" smtClean="0"/>
              <a:t>Some are clamshell type</a:t>
            </a:r>
          </a:p>
          <a:p>
            <a:r>
              <a:rPr lang="en-US" sz="1600" dirty="0" smtClean="0"/>
              <a:t>Must have red flag attached</a:t>
            </a:r>
          </a:p>
          <a:p>
            <a:r>
              <a:rPr lang="en-US" sz="1600" dirty="0" smtClean="0"/>
              <a:t>Commonly carried with aircraft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67447"/>
            <a:ext cx="24669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72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Indicators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Located on the instrument panel close to the gear handle</a:t>
            </a:r>
          </a:p>
          <a:p>
            <a:r>
              <a:rPr lang="en-US" sz="1600" dirty="0" smtClean="0"/>
              <a:t>Inform the pilot on gear status</a:t>
            </a:r>
          </a:p>
          <a:p>
            <a:r>
              <a:rPr lang="en-US" sz="1600" dirty="0" smtClean="0"/>
              <a:t>Green light usually indicate safe to land, lights out indicates gear up and locked</a:t>
            </a:r>
          </a:p>
          <a:p>
            <a:r>
              <a:rPr lang="en-US" sz="1600" dirty="0" smtClean="0"/>
              <a:t>Transit lights could be barber poles, blinking lights or annunciator</a:t>
            </a:r>
          </a:p>
          <a:p>
            <a:r>
              <a:rPr lang="en-US" sz="1600" dirty="0" smtClean="0"/>
              <a:t>Gear door position can also be monitored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4" y="2971800"/>
            <a:ext cx="2017271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68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Wheel Centering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Alignment before retraction</a:t>
            </a:r>
          </a:p>
          <a:p>
            <a:r>
              <a:rPr lang="en-US" sz="1600" dirty="0" smtClean="0"/>
              <a:t>Centering cams built into the shock strut </a:t>
            </a:r>
          </a:p>
          <a:p>
            <a:r>
              <a:rPr lang="en-US" sz="1600" dirty="0" smtClean="0"/>
              <a:t>When weight is on wheels cam is not functional</a:t>
            </a:r>
          </a:p>
          <a:p>
            <a:r>
              <a:rPr lang="en-US" sz="1600" dirty="0" smtClean="0"/>
              <a:t>Some aircraft incorporate a small guide pin or roller on the gear to align with a track which straightens the gear.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4041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</a:t>
            </a:r>
            <a:r>
              <a:rPr lang="en-US" smtClean="0"/>
              <a:t>Gear Maintenance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Moving parts and dirty  environment of the landing gear make this an area of regular maintenance</a:t>
            </a:r>
          </a:p>
          <a:p>
            <a:r>
              <a:rPr lang="en-US" sz="1600" dirty="0" smtClean="0"/>
              <a:t>Stresses on gear and supporting areas</a:t>
            </a:r>
          </a:p>
          <a:p>
            <a:r>
              <a:rPr lang="en-US" sz="1600" dirty="0" smtClean="0"/>
              <a:t>A in depth inspection of the area is essential</a:t>
            </a:r>
          </a:p>
          <a:p>
            <a:r>
              <a:rPr lang="en-US" sz="1600" dirty="0" smtClean="0"/>
              <a:t>Thoroughly clean the area before inspection</a:t>
            </a:r>
          </a:p>
          <a:p>
            <a:r>
              <a:rPr lang="en-US" sz="1600" dirty="0" smtClean="0"/>
              <a:t>Ensure all ground locks are installed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24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Emergency control handles and systems</a:t>
            </a:r>
          </a:p>
          <a:p>
            <a:r>
              <a:rPr lang="en-US" sz="1600" dirty="0" smtClean="0"/>
              <a:t>Wheels</a:t>
            </a:r>
          </a:p>
          <a:p>
            <a:r>
              <a:rPr lang="en-US" sz="1600" dirty="0" smtClean="0"/>
              <a:t>Tie bolts</a:t>
            </a:r>
          </a:p>
          <a:p>
            <a:r>
              <a:rPr lang="en-US" sz="1600" dirty="0" smtClean="0"/>
              <a:t>Anti-skid wiring for deterioration</a:t>
            </a:r>
          </a:p>
          <a:p>
            <a:r>
              <a:rPr lang="en-US" sz="1600" dirty="0" smtClean="0"/>
              <a:t>Tires for wear, cuts, deterioration, grease, oil, alignment</a:t>
            </a:r>
          </a:p>
          <a:p>
            <a:r>
              <a:rPr lang="en-US" sz="1600" dirty="0" smtClean="0"/>
              <a:t>Gear condition and proper adjustment</a:t>
            </a:r>
          </a:p>
          <a:p>
            <a:r>
              <a:rPr lang="en-US" sz="1600" dirty="0" smtClean="0"/>
              <a:t>Steering cables for wear</a:t>
            </a:r>
          </a:p>
          <a:p>
            <a:r>
              <a:rPr lang="en-US" sz="1600" dirty="0" smtClean="0"/>
              <a:t>Brake clearances and wear</a:t>
            </a:r>
          </a:p>
          <a:p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55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By hand or grease gun</a:t>
            </a:r>
          </a:p>
          <a:p>
            <a:r>
              <a:rPr lang="en-US" sz="1600" dirty="0" smtClean="0"/>
              <a:t>Follow instructions</a:t>
            </a:r>
          </a:p>
          <a:p>
            <a:r>
              <a:rPr lang="en-US" sz="1600" dirty="0" smtClean="0"/>
              <a:t>Clean fittings before and after servicing</a:t>
            </a:r>
          </a:p>
          <a:p>
            <a:r>
              <a:rPr lang="en-US" sz="1600" dirty="0" smtClean="0"/>
              <a:t>Clean piston rods</a:t>
            </a:r>
          </a:p>
          <a:p>
            <a:r>
              <a:rPr lang="en-US" sz="1600" dirty="0" smtClean="0"/>
              <a:t>Wheel bearings must be removed, cleaned, inspected, and lubricated</a:t>
            </a:r>
          </a:p>
          <a:p>
            <a:pPr marL="137160" indent="0">
              <a:buNone/>
            </a:pPr>
            <a:r>
              <a:rPr lang="en-US" sz="1600" dirty="0" smtClean="0"/>
              <a:t>Use recommended cleaning solvent</a:t>
            </a:r>
          </a:p>
          <a:p>
            <a:pPr marL="137160" indent="0">
              <a:buNone/>
            </a:pPr>
            <a:r>
              <a:rPr lang="en-US" sz="1600" dirty="0" smtClean="0"/>
              <a:t>Do not use gas or jet fuel</a:t>
            </a:r>
          </a:p>
          <a:p>
            <a:pPr marL="137160" indent="0">
              <a:buNone/>
            </a:pPr>
            <a:r>
              <a:rPr lang="en-US" sz="1600" dirty="0" smtClean="0"/>
              <a:t>Dry by using air between rollers</a:t>
            </a:r>
          </a:p>
          <a:p>
            <a:pPr marL="137160" indent="0">
              <a:buNone/>
            </a:pPr>
            <a:r>
              <a:rPr lang="en-US" sz="1600" dirty="0" smtClean="0"/>
              <a:t>Do not spin the bearing with air</a:t>
            </a:r>
          </a:p>
          <a:p>
            <a:pPr marL="137160" indent="0">
              <a:buNone/>
            </a:pPr>
            <a:r>
              <a:rPr lang="en-US" sz="1600" dirty="0" smtClean="0"/>
              <a:t>Inspect for wear</a:t>
            </a:r>
          </a:p>
          <a:p>
            <a:pPr marL="137160" indent="0">
              <a:buNone/>
            </a:pPr>
            <a:r>
              <a:rPr lang="en-US" sz="1600" dirty="0" smtClean="0"/>
              <a:t>Lubricate immediately after cleaning and inspection to prevent corrosion</a:t>
            </a:r>
          </a:p>
          <a:p>
            <a:pPr marL="137160" indent="0">
              <a:buNone/>
            </a:pPr>
            <a:r>
              <a:rPr lang="en-US" sz="1600" dirty="0" smtClean="0"/>
              <a:t>Use bearing lubrication tool  or palm of hand method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105971"/>
            <a:ext cx="5272087" cy="17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3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Rigging and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Checking mechanisms for proper operation</a:t>
            </a:r>
          </a:p>
          <a:p>
            <a:pPr marL="137160" indent="0">
              <a:buNone/>
            </a:pPr>
            <a:r>
              <a:rPr lang="en-US" sz="1600" dirty="0" smtClean="0"/>
              <a:t>Doors</a:t>
            </a:r>
          </a:p>
          <a:p>
            <a:pPr marL="137160" indent="0">
              <a:buNone/>
            </a:pPr>
            <a:r>
              <a:rPr lang="en-US" sz="1600" dirty="0" smtClean="0"/>
              <a:t>Actuators</a:t>
            </a:r>
          </a:p>
          <a:p>
            <a:pPr marL="137160" indent="0">
              <a:buNone/>
            </a:pPr>
            <a:r>
              <a:rPr lang="en-US" sz="1600" dirty="0" smtClean="0"/>
              <a:t>Locks</a:t>
            </a:r>
          </a:p>
          <a:p>
            <a:pPr marL="137160" indent="0">
              <a:buNone/>
            </a:pPr>
            <a:r>
              <a:rPr lang="en-US" sz="1600" dirty="0" smtClean="0"/>
              <a:t>Switches</a:t>
            </a:r>
          </a:p>
          <a:p>
            <a:pPr marL="137160" indent="0">
              <a:buNone/>
            </a:pPr>
            <a:r>
              <a:rPr lang="en-US" sz="1600" dirty="0" smtClean="0"/>
              <a:t>Latches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509838"/>
            <a:ext cx="5281612" cy="39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Latches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Normally used to hold gear up or down</a:t>
            </a:r>
          </a:p>
          <a:p>
            <a:r>
              <a:rPr lang="en-US" sz="1600" dirty="0" smtClean="0"/>
              <a:t>Also used to hold doors open or closed</a:t>
            </a:r>
          </a:p>
          <a:p>
            <a:r>
              <a:rPr lang="en-US" sz="1600" dirty="0" smtClean="0"/>
              <a:t>Must operate at the proper time and position</a:t>
            </a:r>
          </a:p>
          <a:p>
            <a:r>
              <a:rPr lang="en-US" sz="1600" dirty="0" smtClean="0"/>
              <a:t>Clearances  and tolerances must be checked</a:t>
            </a:r>
          </a:p>
          <a:p>
            <a:r>
              <a:rPr lang="en-US" sz="1600" dirty="0" smtClean="0"/>
              <a:t>Usually composed of a latch cylinder, hook, spring loaded crank and lever, hook</a:t>
            </a:r>
          </a:p>
          <a:p>
            <a:r>
              <a:rPr lang="en-US" sz="1600" dirty="0" smtClean="0"/>
              <a:t>Locked by a spring and unlocked by pressure</a:t>
            </a:r>
          </a:p>
          <a:p>
            <a:r>
              <a:rPr lang="en-US" sz="1600" dirty="0" smtClean="0"/>
              <a:t>Cables are attached for emergency</a:t>
            </a:r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814888" cy="33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09725"/>
            <a:ext cx="54768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An example of inspection of clearance on a door roller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362200"/>
            <a:ext cx="6238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Gear Door Clearances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Clearances between doors and fuselage must be maintained</a:t>
            </a:r>
          </a:p>
          <a:p>
            <a:r>
              <a:rPr lang="en-US" sz="1600" dirty="0" smtClean="0"/>
              <a:t>Adjustments are normally made on connecting links</a:t>
            </a:r>
          </a:p>
          <a:p>
            <a:r>
              <a:rPr lang="en-US" sz="1600" dirty="0" smtClean="0"/>
              <a:t>Doors that close to tight can cause structural damage</a:t>
            </a:r>
          </a:p>
          <a:p>
            <a:r>
              <a:rPr lang="en-US" sz="1600" dirty="0" smtClean="0"/>
              <a:t>Too loose can cause wear, failure and parasite drag</a:t>
            </a:r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0765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Drag and Side Brace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Proper adjustment of drag braces is crucial</a:t>
            </a:r>
          </a:p>
          <a:p>
            <a:r>
              <a:rPr lang="en-US" sz="1600" dirty="0" smtClean="0"/>
              <a:t>Over center locking braces need to be checked for proper extension</a:t>
            </a:r>
          </a:p>
          <a:p>
            <a:r>
              <a:rPr lang="en-US" sz="1600" dirty="0" smtClean="0"/>
              <a:t>Down lock spring tension must also be tested</a:t>
            </a:r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514600"/>
            <a:ext cx="62769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Retraction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Proper functioning of gear components can be tested by doing a retraction test</a:t>
            </a:r>
          </a:p>
          <a:p>
            <a:r>
              <a:rPr lang="en-US" sz="1600" dirty="0" smtClean="0"/>
              <a:t>Lubricate prior to swinging gear</a:t>
            </a:r>
          </a:p>
          <a:p>
            <a:r>
              <a:rPr lang="en-US" sz="1600" dirty="0" smtClean="0"/>
              <a:t>Close visual inspection should be performed</a:t>
            </a:r>
          </a:p>
          <a:p>
            <a:r>
              <a:rPr lang="en-US" sz="1600" dirty="0" smtClean="0"/>
              <a:t>The emergency extension system should also be checked</a:t>
            </a:r>
          </a:p>
          <a:p>
            <a:r>
              <a:rPr lang="en-US" sz="1600" dirty="0" smtClean="0"/>
              <a:t>General type inspection</a:t>
            </a:r>
          </a:p>
          <a:p>
            <a:pPr marL="137160" indent="0">
              <a:buNone/>
            </a:pPr>
            <a:r>
              <a:rPr lang="en-US" sz="1600" dirty="0" smtClean="0"/>
              <a:t>Check for proper extension and retraction</a:t>
            </a:r>
          </a:p>
          <a:p>
            <a:pPr marL="137160" indent="0">
              <a:buNone/>
            </a:pPr>
            <a:r>
              <a:rPr lang="en-US" sz="1600" dirty="0" smtClean="0"/>
              <a:t>Check all switches, lights, and warning devices for proper operation</a:t>
            </a:r>
          </a:p>
          <a:p>
            <a:pPr marL="137160" indent="0">
              <a:buNone/>
            </a:pPr>
            <a:r>
              <a:rPr lang="en-US" sz="1600" dirty="0" smtClean="0"/>
              <a:t>Check the landing gear doors for clearance and freedom from binding</a:t>
            </a:r>
          </a:p>
          <a:p>
            <a:pPr marL="137160" indent="0">
              <a:buNone/>
            </a:pPr>
            <a:r>
              <a:rPr lang="en-US" sz="1600" dirty="0" smtClean="0"/>
              <a:t>Check landing gear linkage for proper operation, adjustment and condition</a:t>
            </a:r>
          </a:p>
          <a:p>
            <a:pPr marL="137160" indent="0">
              <a:buNone/>
            </a:pPr>
            <a:r>
              <a:rPr lang="en-US" sz="1600" dirty="0" smtClean="0"/>
              <a:t>Check the alternate/emergency extension or retraction systems for operation</a:t>
            </a:r>
          </a:p>
          <a:p>
            <a:pPr marL="137160" indent="0">
              <a:buNone/>
            </a:pPr>
            <a:r>
              <a:rPr lang="en-US" sz="1600" dirty="0" smtClean="0"/>
              <a:t>Investigate any usual sounds, such as those caused by rubbing, binding, chafing, or vibration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Wheel Steering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Most aircraft are steerable from the cockpit</a:t>
            </a:r>
          </a:p>
          <a:p>
            <a:r>
              <a:rPr lang="en-US" sz="1600" dirty="0" smtClean="0"/>
              <a:t>Some have caster type steering using differential braking</a:t>
            </a:r>
          </a:p>
          <a:p>
            <a:r>
              <a:rPr lang="en-US" sz="1600" dirty="0" smtClean="0"/>
              <a:t>Small aircraft have a simple cable system connected to the rudder pedals</a:t>
            </a:r>
          </a:p>
          <a:p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12" y="3133725"/>
            <a:ext cx="396968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Aircraft Steering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Due to large mass a power source is needed for steering</a:t>
            </a:r>
          </a:p>
          <a:p>
            <a:r>
              <a:rPr lang="en-US" sz="1600" dirty="0" smtClean="0"/>
              <a:t>Hydraulics dominate most systems</a:t>
            </a:r>
          </a:p>
          <a:p>
            <a:r>
              <a:rPr lang="en-US" sz="1600" dirty="0" smtClean="0"/>
              <a:t>Usually controlled from the flight deck via tiller controls</a:t>
            </a:r>
          </a:p>
          <a:p>
            <a:r>
              <a:rPr lang="en-US" sz="1600" dirty="0" smtClean="0"/>
              <a:t>An accumulator keeps pressure on steering cylinders at all times</a:t>
            </a:r>
          </a:p>
          <a:p>
            <a:r>
              <a:rPr lang="en-US" sz="1600" dirty="0" smtClean="0"/>
              <a:t>Cylinders also act as shimmy dampers</a:t>
            </a:r>
          </a:p>
          <a:p>
            <a:r>
              <a:rPr lang="en-US" sz="1600" dirty="0" smtClean="0"/>
              <a:t>Many systems have a input from the rudder pedals for minor corrections under high speed conditions</a:t>
            </a:r>
          </a:p>
          <a:p>
            <a:r>
              <a:rPr lang="en-US" sz="1600" dirty="0" smtClean="0"/>
              <a:t>Safety valves are present allowing for movement during a hydraulic failure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005146"/>
            <a:ext cx="5791200" cy="26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4005146"/>
            <a:ext cx="31146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42919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Shimmy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Nose gear has a tendency to oscillate rapidly</a:t>
            </a:r>
          </a:p>
          <a:p>
            <a:r>
              <a:rPr lang="en-US" sz="1600" dirty="0" smtClean="0"/>
              <a:t>This movement must be controlled by dampening</a:t>
            </a:r>
          </a:p>
          <a:p>
            <a:r>
              <a:rPr lang="en-US" sz="1600" dirty="0" smtClean="0"/>
              <a:t>A hydraulic shimmy damper is installed</a:t>
            </a:r>
          </a:p>
          <a:p>
            <a:r>
              <a:rPr lang="en-US" sz="1600" dirty="0" smtClean="0"/>
              <a:t>Can be integral, but most of the time it is independent</a:t>
            </a:r>
          </a:p>
          <a:p>
            <a:r>
              <a:rPr lang="en-US" sz="1600" dirty="0" smtClean="0"/>
              <a:t>Operational during all ground operations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3352800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4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Large aircraft use steering cylinders to hold pressure</a:t>
            </a:r>
          </a:p>
          <a:p>
            <a:r>
              <a:rPr lang="en-US" sz="1600" dirty="0" smtClean="0"/>
              <a:t>Some older aircraft use vane-type dampers</a:t>
            </a:r>
          </a:p>
          <a:p>
            <a:r>
              <a:rPr lang="en-US" sz="1600" dirty="0" smtClean="0"/>
              <a:t>They function to steer the nose wheel as well as dampen vibration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514600"/>
            <a:ext cx="74199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79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Aircraft without hydraulic steering use a piston type shimmy damper</a:t>
            </a:r>
          </a:p>
          <a:p>
            <a:r>
              <a:rPr lang="en-US" sz="1600" dirty="0" smtClean="0"/>
              <a:t>Bleed hole dampens the vibrations</a:t>
            </a:r>
          </a:p>
          <a:p>
            <a:r>
              <a:rPr lang="en-US" sz="1600" dirty="0" smtClean="0"/>
              <a:t>May contain a fill point or be a sealed unit</a:t>
            </a:r>
          </a:p>
          <a:p>
            <a:r>
              <a:rPr lang="en-US" sz="1600" dirty="0" smtClean="0"/>
              <a:t>Check for leaks and fill to capacity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3276600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7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Tail Wheel</a:t>
            </a:r>
          </a:p>
          <a:p>
            <a:pPr marL="137160" indent="0">
              <a:buNone/>
            </a:pPr>
            <a:r>
              <a:rPr lang="en-US" sz="1400" dirty="0" smtClean="0"/>
              <a:t>Known as conventional gear due to many early aircraft having this configuration</a:t>
            </a:r>
          </a:p>
          <a:p>
            <a:pPr marL="137160" indent="0">
              <a:buNone/>
            </a:pPr>
            <a:r>
              <a:rPr lang="en-US" sz="1400" dirty="0" smtClean="0"/>
              <a:t>Main gear is located forward of center of gravity</a:t>
            </a:r>
          </a:p>
          <a:p>
            <a:pPr marL="137160" indent="0">
              <a:buNone/>
            </a:pPr>
            <a:r>
              <a:rPr lang="en-US" sz="1400" dirty="0" smtClean="0"/>
              <a:t>Tail gear or skid</a:t>
            </a:r>
          </a:p>
          <a:p>
            <a:pPr marL="137160" indent="0">
              <a:buNone/>
            </a:pPr>
            <a:r>
              <a:rPr lang="en-US" sz="1400" dirty="0" smtClean="0"/>
              <a:t>Facilitated clearance for large props</a:t>
            </a:r>
          </a:p>
          <a:p>
            <a:pPr marL="137160" indent="0">
              <a:buNone/>
            </a:pPr>
            <a:r>
              <a:rPr lang="en-US" sz="1400" dirty="0" smtClean="0"/>
              <a:t>Good for non-paved surfaces</a:t>
            </a:r>
          </a:p>
          <a:p>
            <a:pPr marL="137160" indent="0">
              <a:buNone/>
            </a:pPr>
            <a:r>
              <a:rPr lang="en-US" sz="1400" dirty="0" smtClean="0"/>
              <a:t>Weight saving due light tail wheel</a:t>
            </a:r>
          </a:p>
          <a:p>
            <a:pPr marL="137160" indent="0">
              <a:buNone/>
            </a:pPr>
            <a:r>
              <a:rPr lang="en-US" sz="1400" dirty="0" smtClean="0"/>
              <a:t>Differential braking and steering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599"/>
            <a:ext cx="54768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Chamber with vanes and orifices</a:t>
            </a:r>
          </a:p>
          <a:p>
            <a:r>
              <a:rPr lang="en-US" sz="1600" dirty="0" smtClean="0"/>
              <a:t>Steering can only change as fast as the fluid goes through the orifices</a:t>
            </a:r>
          </a:p>
          <a:p>
            <a:r>
              <a:rPr lang="en-US" sz="1600" dirty="0" smtClean="0"/>
              <a:t>Spring loaded reservoir keeps the chamber full</a:t>
            </a:r>
          </a:p>
          <a:p>
            <a:r>
              <a:rPr lang="en-US" sz="1600" dirty="0" smtClean="0"/>
              <a:t>Check for leaks and check the fluid indicator</a:t>
            </a:r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18411"/>
            <a:ext cx="6816724" cy="383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03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Non-Hydraulic Shimmy Damper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Currently certified for many aircraft</a:t>
            </a:r>
          </a:p>
          <a:p>
            <a:r>
              <a:rPr lang="en-US" sz="1600" dirty="0" smtClean="0"/>
              <a:t>Similar look and fit as regular shimmy dampers</a:t>
            </a:r>
          </a:p>
          <a:p>
            <a:r>
              <a:rPr lang="en-US" sz="1600" dirty="0" smtClean="0"/>
              <a:t>They contain no fluid inside</a:t>
            </a:r>
          </a:p>
          <a:p>
            <a:r>
              <a:rPr lang="en-US" sz="1600" dirty="0" smtClean="0"/>
              <a:t>A rubber piston presses on the inner diameter of the bore</a:t>
            </a:r>
          </a:p>
          <a:p>
            <a:r>
              <a:rPr lang="en-US" sz="1600" dirty="0" smtClean="0"/>
              <a:t>Piston is greased and proves resistance to movement</a:t>
            </a:r>
          </a:p>
          <a:p>
            <a:r>
              <a:rPr lang="en-US" sz="1600" dirty="0" smtClean="0"/>
              <a:t>Also called surface effect dampening</a:t>
            </a:r>
          </a:p>
          <a:p>
            <a:r>
              <a:rPr lang="en-US" sz="1600" dirty="0" smtClean="0"/>
              <a:t>Long service life without a need for adding fluid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69" y="4314825"/>
            <a:ext cx="36099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565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Important component of a landing gear system</a:t>
            </a:r>
          </a:p>
          <a:p>
            <a:r>
              <a:rPr lang="en-US" sz="1600" dirty="0" smtClean="0"/>
              <a:t>Typical wheel is lightweight, strong, and made from aluminum alloy</a:t>
            </a:r>
          </a:p>
          <a:p>
            <a:r>
              <a:rPr lang="en-US" sz="1600" dirty="0" smtClean="0"/>
              <a:t>Early wheels were of single piece construction</a:t>
            </a:r>
          </a:p>
          <a:p>
            <a:r>
              <a:rPr lang="en-US" sz="1600" dirty="0" smtClean="0"/>
              <a:t>Aircraft wheels were made stiffer and stronger for more extreme conditions</a:t>
            </a:r>
          </a:p>
          <a:p>
            <a:r>
              <a:rPr lang="en-US" sz="1600" dirty="0" smtClean="0"/>
              <a:t>Split wheels were needed to allow mounting since stretching a tire over rim was not possible</a:t>
            </a:r>
          </a:p>
          <a:p>
            <a:r>
              <a:rPr lang="en-US" sz="1600" dirty="0" smtClean="0"/>
              <a:t>Early wheels were made with a removable flange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57600"/>
            <a:ext cx="6086475" cy="30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24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Wheels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Wheels support the entire aircraft through taxi, takeoff and landing</a:t>
            </a:r>
          </a:p>
          <a:p>
            <a:r>
              <a:rPr lang="en-US" sz="1600" dirty="0" smtClean="0"/>
              <a:t>Lightweight, strong, and made from aluminum or magnesium alloy</a:t>
            </a:r>
          </a:p>
          <a:p>
            <a:r>
              <a:rPr lang="en-US" sz="1600" dirty="0" smtClean="0"/>
              <a:t>Early wheel were single piece construction</a:t>
            </a:r>
          </a:p>
          <a:p>
            <a:r>
              <a:rPr lang="en-US" sz="1600" dirty="0" smtClean="0"/>
              <a:t>Stiffer tires led to a flange type wheel and eventually to split rim</a:t>
            </a:r>
          </a:p>
          <a:p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124200"/>
            <a:ext cx="5791199" cy="31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Cast or forged from aluminum or magnesium alloy</a:t>
            </a:r>
          </a:p>
          <a:p>
            <a:r>
              <a:rPr lang="en-US" sz="1600" dirty="0" smtClean="0"/>
              <a:t>Halves are bolted together with a seal in between for rims without tubes</a:t>
            </a:r>
          </a:p>
          <a:p>
            <a:r>
              <a:rPr lang="en-US" sz="1600" dirty="0" smtClean="0"/>
              <a:t>Bead seat is where the tire actually touches the wheel</a:t>
            </a:r>
          </a:p>
          <a:p>
            <a:r>
              <a:rPr lang="en-US" sz="1600" dirty="0" smtClean="0"/>
              <a:t>Bead area is rolled to </a:t>
            </a:r>
            <a:r>
              <a:rPr lang="en-US" sz="1600" dirty="0" err="1" smtClean="0"/>
              <a:t>prestress</a:t>
            </a:r>
            <a:r>
              <a:rPr lang="en-US" sz="1600" dirty="0" smtClean="0"/>
              <a:t> the area since it takes the load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24" y="3505200"/>
            <a:ext cx="31146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Inboard Wheel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Halves are not identical</a:t>
            </a:r>
          </a:p>
          <a:p>
            <a:r>
              <a:rPr lang="en-US" sz="1600" dirty="0" smtClean="0"/>
              <a:t>Inboard half must have provisions for rotors of aircraft brakes</a:t>
            </a:r>
          </a:p>
          <a:p>
            <a:r>
              <a:rPr lang="en-US" sz="1600" dirty="0" smtClean="0"/>
              <a:t>Both halves have a bearing seat</a:t>
            </a:r>
          </a:p>
          <a:p>
            <a:r>
              <a:rPr lang="en-US" sz="1600" dirty="0" smtClean="0"/>
              <a:t>Thermal plugs are on the inboard half of high performance aircraft</a:t>
            </a:r>
          </a:p>
          <a:p>
            <a:pPr marL="137160" indent="0">
              <a:buNone/>
            </a:pPr>
            <a:r>
              <a:rPr lang="en-US" sz="1600" dirty="0" smtClean="0"/>
              <a:t>Melt at a lower temperature than the wheel material</a:t>
            </a:r>
          </a:p>
          <a:p>
            <a:pPr marL="137160" indent="0">
              <a:buNone/>
            </a:pPr>
            <a:r>
              <a:rPr lang="en-US" sz="1600" dirty="0" smtClean="0"/>
              <a:t>If plug melts tire must be removed from service and wheel must be inspected</a:t>
            </a:r>
          </a:p>
          <a:p>
            <a:pPr marL="137160" indent="0">
              <a:buNone/>
            </a:pPr>
            <a:r>
              <a:rPr lang="en-US" sz="1600" dirty="0" smtClean="0"/>
              <a:t>Adjacent wheels must be inspected</a:t>
            </a:r>
          </a:p>
          <a:p>
            <a:r>
              <a:rPr lang="en-US" sz="1600" dirty="0" smtClean="0"/>
              <a:t>Over inflation plug may also be installed on inboard wheel half</a:t>
            </a:r>
          </a:p>
          <a:p>
            <a:r>
              <a:rPr lang="en-US" sz="1600" dirty="0" smtClean="0"/>
              <a:t>Fill valves are commonly placed on the inner half with stem going through to outer half</a:t>
            </a:r>
          </a:p>
          <a:p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3076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343400"/>
            <a:ext cx="2471027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Outboard Wheel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Bolts to inboard half</a:t>
            </a:r>
          </a:p>
          <a:p>
            <a:r>
              <a:rPr lang="en-US" sz="1600" dirty="0" smtClean="0"/>
              <a:t>Has a bearing cup</a:t>
            </a:r>
          </a:p>
          <a:p>
            <a:r>
              <a:rPr lang="en-US" sz="1600" dirty="0" smtClean="0"/>
              <a:t>Houses bearing cup or wheel transducer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4604"/>
            <a:ext cx="3976688" cy="438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On aircraft</a:t>
            </a:r>
          </a:p>
          <a:p>
            <a:pPr marL="137160" indent="0">
              <a:buNone/>
            </a:pPr>
            <a:r>
              <a:rPr lang="en-US" sz="1600" dirty="0" smtClean="0"/>
              <a:t>Inspect for signs of suspected damage</a:t>
            </a:r>
          </a:p>
          <a:p>
            <a:r>
              <a:rPr lang="en-US" sz="1600" dirty="0" smtClean="0"/>
              <a:t>Off aircraft</a:t>
            </a:r>
          </a:p>
          <a:p>
            <a:pPr marL="137160" indent="0">
              <a:buNone/>
            </a:pPr>
            <a:r>
              <a:rPr lang="en-US" sz="1600" dirty="0" smtClean="0"/>
              <a:t>More in depth inspection may be performed</a:t>
            </a:r>
          </a:p>
          <a:p>
            <a:r>
              <a:rPr lang="en-US" sz="1600" dirty="0" smtClean="0"/>
              <a:t>Proper installation</a:t>
            </a:r>
          </a:p>
          <a:p>
            <a:pPr marL="137160" indent="0">
              <a:buNone/>
            </a:pPr>
            <a:r>
              <a:rPr lang="en-US" sz="1600" dirty="0" smtClean="0"/>
              <a:t>Gear is in a hostile environment</a:t>
            </a:r>
          </a:p>
          <a:p>
            <a:pPr marL="137160" indent="0">
              <a:buNone/>
            </a:pPr>
            <a:r>
              <a:rPr lang="en-US" sz="1600" dirty="0" smtClean="0"/>
              <a:t>Installation should not be taken for granted</a:t>
            </a:r>
          </a:p>
          <a:p>
            <a:pPr marL="137160" indent="0">
              <a:buNone/>
            </a:pPr>
            <a:r>
              <a:rPr lang="en-US" sz="1600" dirty="0" smtClean="0"/>
              <a:t>Wheel tie bolts and nuts</a:t>
            </a:r>
          </a:p>
          <a:p>
            <a:pPr marL="137160" indent="0">
              <a:buNone/>
            </a:pPr>
            <a:r>
              <a:rPr lang="en-US" sz="1600" dirty="0" smtClean="0"/>
              <a:t>Missing bolt requires removal</a:t>
            </a:r>
          </a:p>
          <a:p>
            <a:pPr marL="137160" indent="0">
              <a:buNone/>
            </a:pPr>
            <a:r>
              <a:rPr lang="en-US" sz="1600" dirty="0" smtClean="0"/>
              <a:t>Dust cap and anti-skid sensor</a:t>
            </a:r>
          </a:p>
          <a:p>
            <a:pPr marL="137160" indent="0">
              <a:buNone/>
            </a:pPr>
            <a:r>
              <a:rPr lang="en-US" sz="1600" dirty="0" smtClean="0"/>
              <a:t>Inner half should interface with brake disk</a:t>
            </a:r>
            <a:br>
              <a:rPr lang="en-US" sz="1600" dirty="0" smtClean="0"/>
            </a:br>
            <a:r>
              <a:rPr lang="en-US" sz="1600" dirty="0" smtClean="0"/>
              <a:t>All brake keys must be present and secure</a:t>
            </a:r>
          </a:p>
          <a:p>
            <a:pPr marL="137160" indent="0">
              <a:buNone/>
            </a:pPr>
            <a:r>
              <a:rPr lang="en-US" sz="1600" dirty="0" smtClean="0"/>
              <a:t>Cracks</a:t>
            </a:r>
          </a:p>
          <a:p>
            <a:pPr marL="137160" indent="0">
              <a:buNone/>
            </a:pPr>
            <a:r>
              <a:rPr lang="en-US" sz="1600" dirty="0" smtClean="0"/>
              <a:t>Flaked paint</a:t>
            </a:r>
          </a:p>
        </p:txBody>
      </p:sp>
    </p:spTree>
    <p:extLst>
      <p:ext uri="{BB962C8B-B14F-4D97-AF65-F5344CB8AC3E}">
        <p14:creationId xmlns:p14="http://schemas.microsoft.com/office/powerpoint/2010/main" val="40826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 Nut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Of extreme importance</a:t>
            </a:r>
          </a:p>
          <a:p>
            <a:r>
              <a:rPr lang="en-US" sz="1600" dirty="0" smtClean="0"/>
              <a:t>Too loose can cause bearing cups to loosen and spin</a:t>
            </a:r>
          </a:p>
          <a:p>
            <a:r>
              <a:rPr lang="en-US" sz="1600" dirty="0" smtClean="0"/>
              <a:t>Too tight distributes load improperly on bearing</a:t>
            </a:r>
          </a:p>
          <a:p>
            <a:pPr marL="137160" indent="0">
              <a:buNone/>
            </a:pPr>
            <a:r>
              <a:rPr lang="en-US" sz="1600" dirty="0" smtClean="0"/>
              <a:t>Higher heat due to friction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37" y="3048000"/>
            <a:ext cx="30765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Aircraft Wheel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thorough inspection means removal of the tire from the wheel</a:t>
            </a:r>
          </a:p>
          <a:p>
            <a:r>
              <a:rPr lang="en-US" sz="1600" dirty="0" smtClean="0"/>
              <a:t>Observe the following caution when removing wheel from aircraft</a:t>
            </a:r>
          </a:p>
          <a:p>
            <a:pPr marL="13716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Deflate tire before loosening the axle nut</a:t>
            </a:r>
          </a:p>
          <a:p>
            <a:pPr marL="13716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Let tires cool before removal (three hours or more)</a:t>
            </a:r>
          </a:p>
          <a:p>
            <a:pPr marL="13716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Do not stand in the trajectory of the valve core</a:t>
            </a:r>
          </a:p>
          <a:p>
            <a:pPr marL="13716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Remove only one of a pair of tires at a time incase aircraft falls from jacks</a:t>
            </a:r>
          </a:p>
          <a:p>
            <a:pPr marL="137160" indent="0">
              <a:buNone/>
            </a:pP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Tandem landing gear</a:t>
            </a:r>
          </a:p>
          <a:p>
            <a:pPr marL="137160" indent="0">
              <a:buNone/>
            </a:pPr>
            <a:r>
              <a:rPr lang="en-US" sz="1400" dirty="0" smtClean="0"/>
              <a:t>Main and tail aligned on longitudinal axis</a:t>
            </a:r>
          </a:p>
          <a:p>
            <a:pPr marL="137160" indent="0">
              <a:buNone/>
            </a:pPr>
            <a:r>
              <a:rPr lang="en-US" sz="1400" dirty="0" smtClean="0"/>
              <a:t>Some have outriggers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828925"/>
            <a:ext cx="5476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Loosening Tire from the Rim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After usage the tire tends to adhere to the wheel</a:t>
            </a:r>
          </a:p>
          <a:p>
            <a:r>
              <a:rPr lang="en-US" sz="1600" dirty="0" smtClean="0"/>
              <a:t>Bead must also be broken</a:t>
            </a:r>
          </a:p>
          <a:p>
            <a:r>
              <a:rPr lang="en-US" sz="1600" dirty="0" smtClean="0"/>
              <a:t>Mechanical and hydraulic presses can be used to remove bead</a:t>
            </a:r>
          </a:p>
          <a:p>
            <a:r>
              <a:rPr lang="en-US" sz="1600" dirty="0" smtClean="0"/>
              <a:t>Ensure air is removed</a:t>
            </a:r>
          </a:p>
          <a:p>
            <a:r>
              <a:rPr lang="en-US" sz="1600" dirty="0" smtClean="0"/>
              <a:t>Never pry with screwdriver</a:t>
            </a:r>
          </a:p>
          <a:p>
            <a:r>
              <a:rPr lang="en-US" sz="1600" dirty="0" smtClean="0"/>
              <a:t>Wheels are relatively soft, damage can lead to failure</a:t>
            </a:r>
          </a:p>
          <a:p>
            <a:endParaRPr lang="en-US" sz="16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100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of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Should be done on a clean area on a flat surface</a:t>
            </a:r>
          </a:p>
          <a:p>
            <a:r>
              <a:rPr lang="en-US" sz="1600" dirty="0" smtClean="0"/>
              <a:t>Remove bearings first</a:t>
            </a:r>
          </a:p>
          <a:p>
            <a:r>
              <a:rPr lang="en-US" sz="1600" dirty="0" smtClean="0"/>
              <a:t>Remove tie bolts</a:t>
            </a:r>
          </a:p>
          <a:p>
            <a:r>
              <a:rPr lang="en-US" sz="1600" dirty="0" smtClean="0"/>
              <a:t>Do not use impact tools for tie bolts</a:t>
            </a:r>
          </a:p>
          <a:p>
            <a:pPr marL="137160" indent="0">
              <a:buNone/>
            </a:pPr>
            <a:r>
              <a:rPr lang="en-US" sz="1600" dirty="0" smtClean="0"/>
              <a:t>Wheels are not designed to take impact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12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Clean with solvent recommended by manufacturer</a:t>
            </a:r>
          </a:p>
          <a:p>
            <a:r>
              <a:rPr lang="en-US" sz="1600" dirty="0" smtClean="0"/>
              <a:t>Use soft non-metallic brush</a:t>
            </a:r>
          </a:p>
          <a:p>
            <a:r>
              <a:rPr lang="en-US" sz="1600" dirty="0" smtClean="0"/>
              <a:t>Clean wheels can be dried with compressed air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5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the Wheel Bearings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Bearings should be removed and cleaned with aliphatic naphtha, </a:t>
            </a:r>
            <a:r>
              <a:rPr lang="en-US" sz="1600" dirty="0" err="1" smtClean="0"/>
              <a:t>varsol</a:t>
            </a:r>
            <a:r>
              <a:rPr lang="en-US" sz="1600" dirty="0" smtClean="0"/>
              <a:t>, or Stoddard solvent.</a:t>
            </a:r>
          </a:p>
          <a:p>
            <a:r>
              <a:rPr lang="en-US" sz="1600" dirty="0" smtClean="0"/>
              <a:t>Soaking is acceptable</a:t>
            </a:r>
          </a:p>
          <a:p>
            <a:r>
              <a:rPr lang="en-US" sz="1600" dirty="0" smtClean="0"/>
              <a:t>Brushed clean and dried with compressed air</a:t>
            </a:r>
          </a:p>
          <a:p>
            <a:r>
              <a:rPr lang="en-US" sz="1600" dirty="0" smtClean="0"/>
              <a:t>Never rotate bearing when using compressed air</a:t>
            </a:r>
          </a:p>
          <a:p>
            <a:pPr marL="137160" indent="0">
              <a:buNone/>
            </a:pPr>
            <a:r>
              <a:rPr lang="en-US" sz="1600" dirty="0" smtClean="0"/>
              <a:t>Can come apart</a:t>
            </a:r>
          </a:p>
          <a:p>
            <a:pPr marL="137160" indent="0">
              <a:buNone/>
            </a:pPr>
            <a:r>
              <a:rPr lang="en-US" sz="1600" dirty="0" smtClean="0"/>
              <a:t>Can deteriorate surface finishes</a:t>
            </a:r>
          </a:p>
          <a:p>
            <a:pPr marL="13716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12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Bearing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Nearly all flaws discovered in a bearing are usually grounds for replacement</a:t>
            </a:r>
          </a:p>
          <a:p>
            <a:r>
              <a:rPr lang="en-US" sz="1600" dirty="0" smtClean="0"/>
              <a:t>Common conditions:</a:t>
            </a:r>
          </a:p>
          <a:p>
            <a:pPr marL="137160" indent="0">
              <a:buNone/>
            </a:pPr>
            <a:r>
              <a:rPr lang="en-US" sz="1600" dirty="0" smtClean="0"/>
              <a:t>Galling -  rubbing of mating surfaces, destroys surface</a:t>
            </a:r>
            <a:endParaRPr 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114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Bearing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Spalling</a:t>
            </a:r>
            <a:r>
              <a:rPr lang="en-US" sz="1600" dirty="0" smtClean="0"/>
              <a:t> -  a chipped away portion of a hardened surface</a:t>
            </a:r>
          </a:p>
          <a:p>
            <a:r>
              <a:rPr lang="en-US" sz="1600" dirty="0" smtClean="0"/>
              <a:t>Overheating – caused by lack of lubrication</a:t>
            </a:r>
          </a:p>
          <a:p>
            <a:r>
              <a:rPr lang="en-US" sz="1600" dirty="0" err="1" smtClean="0"/>
              <a:t>Brinelling</a:t>
            </a:r>
            <a:r>
              <a:rPr lang="en-US" sz="1600" dirty="0" smtClean="0"/>
              <a:t> – Caused by excessive impact, static overload</a:t>
            </a:r>
          </a:p>
          <a:p>
            <a:pPr marL="137160" indent="0">
              <a:buNone/>
            </a:pPr>
            <a:r>
              <a:rPr lang="en-US" sz="1600" dirty="0"/>
              <a:t>o</a:t>
            </a:r>
            <a:r>
              <a:rPr lang="en-US" sz="1600" dirty="0" smtClean="0"/>
              <a:t>r severe impact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13837" cy="17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48100"/>
            <a:ext cx="3076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076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Bearing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False </a:t>
            </a:r>
            <a:r>
              <a:rPr lang="en-US" sz="1600" dirty="0" err="1" smtClean="0"/>
              <a:t>brinelling</a:t>
            </a:r>
            <a:r>
              <a:rPr lang="en-US" sz="1600" dirty="0" smtClean="0"/>
              <a:t> – static load causing corrosion (frictional corrosion)</a:t>
            </a:r>
          </a:p>
          <a:p>
            <a:pPr marL="137160" indent="0">
              <a:buNone/>
            </a:pPr>
            <a:r>
              <a:rPr lang="en-US" sz="1600" dirty="0"/>
              <a:t>r</a:t>
            </a:r>
            <a:r>
              <a:rPr lang="en-US" sz="1600" dirty="0" smtClean="0"/>
              <a:t>ust colored lubricant</a:t>
            </a:r>
          </a:p>
          <a:p>
            <a:r>
              <a:rPr lang="en-US" sz="1600" dirty="0" smtClean="0"/>
              <a:t>Staining – water that has gotten into the bearing</a:t>
            </a:r>
          </a:p>
          <a:p>
            <a:r>
              <a:rPr lang="en-US" sz="1600" dirty="0" smtClean="0"/>
              <a:t>Etching and corrosion – water damage that penetrates</a:t>
            </a:r>
          </a:p>
          <a:p>
            <a:pPr marL="137160" indent="0">
              <a:buNone/>
            </a:pPr>
            <a:r>
              <a:rPr lang="en-US" sz="1600" dirty="0"/>
              <a:t>s</a:t>
            </a:r>
            <a:r>
              <a:rPr lang="en-US" sz="1600" dirty="0" smtClean="0"/>
              <a:t>urface treatment</a:t>
            </a:r>
          </a:p>
          <a:p>
            <a:pPr marL="137160" indent="0">
              <a:buNone/>
            </a:pPr>
            <a:r>
              <a:rPr lang="en-US" sz="1600" dirty="0" smtClean="0"/>
              <a:t>Bruising – particle contamination due to worn seals </a:t>
            </a:r>
            <a:endParaRPr lang="en-US" sz="16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0765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40238"/>
            <a:ext cx="3076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28128"/>
            <a:ext cx="30765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30587"/>
            <a:ext cx="3114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Bearing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Spinning bearing cup</a:t>
            </a:r>
            <a:endParaRPr lang="en-US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2438400"/>
            <a:ext cx="3076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Handling </a:t>
            </a:r>
            <a:r>
              <a:rPr lang="en-US" smtClean="0"/>
              <a:t>and Lubrication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Tricycle gear</a:t>
            </a:r>
          </a:p>
          <a:p>
            <a:pPr marL="137160" indent="0">
              <a:buNone/>
            </a:pPr>
            <a:r>
              <a:rPr lang="en-US" sz="1400" dirty="0" smtClean="0"/>
              <a:t>Most commonly used</a:t>
            </a:r>
          </a:p>
          <a:p>
            <a:pPr marL="137160" indent="0">
              <a:buNone/>
            </a:pPr>
            <a:r>
              <a:rPr lang="en-US" sz="1400" dirty="0" smtClean="0"/>
              <a:t>Used on large and small aircraft</a:t>
            </a:r>
          </a:p>
          <a:p>
            <a:pPr marL="137160" indent="0">
              <a:buNone/>
            </a:pPr>
            <a:r>
              <a:rPr lang="en-US" sz="1400" dirty="0" smtClean="0"/>
              <a:t>Two mains and a nose gear</a:t>
            </a:r>
          </a:p>
          <a:p>
            <a:pPr marL="137160" indent="0">
              <a:buNone/>
            </a:pPr>
            <a:r>
              <a:rPr lang="en-US" sz="1400" dirty="0" smtClean="0"/>
              <a:t>Benefits include</a:t>
            </a:r>
          </a:p>
          <a:p>
            <a:pPr marL="137160" indent="0">
              <a:buNone/>
            </a:pPr>
            <a:r>
              <a:rPr lang="en-US" sz="1400" dirty="0" smtClean="0"/>
              <a:t>Enables higher landing speeds</a:t>
            </a:r>
          </a:p>
          <a:p>
            <a:pPr marL="137160" indent="0">
              <a:buNone/>
            </a:pPr>
            <a:r>
              <a:rPr lang="en-US" sz="1400" dirty="0" smtClean="0"/>
              <a:t>Better visibility from flight deck</a:t>
            </a:r>
          </a:p>
          <a:p>
            <a:pPr marL="137160" indent="0">
              <a:buNone/>
            </a:pPr>
            <a:r>
              <a:rPr lang="en-US" sz="1400" dirty="0" smtClean="0"/>
              <a:t>Prevents ground looping of aircraft</a:t>
            </a:r>
          </a:p>
          <a:p>
            <a:pPr marL="137160" indent="0">
              <a:buNone/>
            </a:pP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1524000"/>
            <a:ext cx="54768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810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Can be non-controllable</a:t>
            </a:r>
          </a:p>
          <a:p>
            <a:r>
              <a:rPr lang="en-US" sz="1400" dirty="0" smtClean="0"/>
              <a:t>Most are controllable with linkage or hydraulics</a:t>
            </a:r>
          </a:p>
          <a:p>
            <a:r>
              <a:rPr lang="en-US" sz="1400" dirty="0" smtClean="0"/>
              <a:t>Heavy aircraft use an independent tiller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63" y="2362200"/>
            <a:ext cx="26193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Attached to a reinforced wing structure</a:t>
            </a:r>
          </a:p>
          <a:p>
            <a:r>
              <a:rPr lang="en-US" sz="1400" dirty="0" smtClean="0"/>
              <a:t>Number of wheels vary</a:t>
            </a:r>
          </a:p>
          <a:p>
            <a:r>
              <a:rPr lang="en-US" sz="1400" dirty="0" smtClean="0"/>
              <a:t>Multiple wheels spread load and provide backup</a:t>
            </a:r>
          </a:p>
          <a:p>
            <a:r>
              <a:rPr lang="en-US" sz="1400" dirty="0" smtClean="0"/>
              <a:t>Bogie is when more than two wheels attached to a strut</a:t>
            </a:r>
          </a:p>
          <a:p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6193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6955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4991</TotalTime>
  <Words>2636</Words>
  <Application>Microsoft Office PowerPoint</Application>
  <PresentationFormat>On-screen Show (4:3)</PresentationFormat>
  <Paragraphs>433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Apex</vt:lpstr>
      <vt:lpstr>Aircraft landing gear systems</vt:lpstr>
      <vt:lpstr>Section Overview</vt:lpstr>
      <vt:lpstr>Landing Gear Types</vt:lpstr>
      <vt:lpstr>PowerPoint Presentation</vt:lpstr>
      <vt:lpstr>Gear Arrangements</vt:lpstr>
      <vt:lpstr>Gear Arrangements</vt:lpstr>
      <vt:lpstr>Gear Arrangements</vt:lpstr>
      <vt:lpstr>Nose Gear</vt:lpstr>
      <vt:lpstr>Main Gear</vt:lpstr>
      <vt:lpstr>Tricycle Gear Components</vt:lpstr>
      <vt:lpstr>Fixed and Retractable Gear</vt:lpstr>
      <vt:lpstr>Shock and Non-Shock Absorbing</vt:lpstr>
      <vt:lpstr>Shock Struts</vt:lpstr>
      <vt:lpstr>PowerPoint Presentation</vt:lpstr>
      <vt:lpstr>Strut Parts</vt:lpstr>
      <vt:lpstr>PowerPoint Presentation</vt:lpstr>
      <vt:lpstr>Struts</vt:lpstr>
      <vt:lpstr>Strut Operation</vt:lpstr>
      <vt:lpstr>Strut Servicing</vt:lpstr>
      <vt:lpstr>Servicing Shock Struts</vt:lpstr>
      <vt:lpstr>Bleeding Shock Struts</vt:lpstr>
      <vt:lpstr>Landing Gear Alignment</vt:lpstr>
      <vt:lpstr>PowerPoint Presentation</vt:lpstr>
      <vt:lpstr>Alignment Components </vt:lpstr>
      <vt:lpstr>Gear Support</vt:lpstr>
      <vt:lpstr>Small Aircraft Retraction Systems</vt:lpstr>
      <vt:lpstr>Electric/Hydraulic System</vt:lpstr>
      <vt:lpstr>Large Aircraft Retraction Systems</vt:lpstr>
      <vt:lpstr>Emergency Extension Systems</vt:lpstr>
      <vt:lpstr>Landing Gear Safety Devices</vt:lpstr>
      <vt:lpstr>PowerPoint Presentation</vt:lpstr>
      <vt:lpstr>Landing Gear Safety Devices</vt:lpstr>
      <vt:lpstr>Position Indicators</vt:lpstr>
      <vt:lpstr>Nose Wheel Centering</vt:lpstr>
      <vt:lpstr>Landing Gear Maintenance</vt:lpstr>
      <vt:lpstr>Areas of Interest</vt:lpstr>
      <vt:lpstr>Lubrication</vt:lpstr>
      <vt:lpstr>Rigging and Adjustment</vt:lpstr>
      <vt:lpstr>Gear Latches</vt:lpstr>
      <vt:lpstr>Clearances</vt:lpstr>
      <vt:lpstr>Gear Door Clearances</vt:lpstr>
      <vt:lpstr>Drag and Side Brace Adjustment</vt:lpstr>
      <vt:lpstr>Landing Gear Retraction Test</vt:lpstr>
      <vt:lpstr>Nose Wheel Steering Systems</vt:lpstr>
      <vt:lpstr>Large Aircraft Steering</vt:lpstr>
      <vt:lpstr>PowerPoint Presentation</vt:lpstr>
      <vt:lpstr>Shimmy Damper</vt:lpstr>
      <vt:lpstr>Steering Damper</vt:lpstr>
      <vt:lpstr>Piston Type</vt:lpstr>
      <vt:lpstr>Vane Type</vt:lpstr>
      <vt:lpstr>Non-Hydraulic Shimmy Damper</vt:lpstr>
      <vt:lpstr>Aircraft Wheels</vt:lpstr>
      <vt:lpstr>Aircraft Wheels</vt:lpstr>
      <vt:lpstr>Wheel Construction</vt:lpstr>
      <vt:lpstr>Inboard Wheel Half</vt:lpstr>
      <vt:lpstr>Outboard Wheel Half</vt:lpstr>
      <vt:lpstr>Wheel Inspection</vt:lpstr>
      <vt:lpstr>Axle Nut Torque</vt:lpstr>
      <vt:lpstr>Off Aircraft Wheel Inspection</vt:lpstr>
      <vt:lpstr>Loosening Tire from the Rim</vt:lpstr>
      <vt:lpstr>Disassembly of the Wheel</vt:lpstr>
      <vt:lpstr>Cleaning the Wheel</vt:lpstr>
      <vt:lpstr>Cleaning the Wheel Bearings</vt:lpstr>
      <vt:lpstr>Wheel Bearing Inspection</vt:lpstr>
      <vt:lpstr>Wheel Bearing Inspection</vt:lpstr>
      <vt:lpstr>Wheel Bearing Inspection</vt:lpstr>
      <vt:lpstr>Wheel Bearing Inspection</vt:lpstr>
      <vt:lpstr>Bearing Handling and Lubrication</vt:lpstr>
    </vt:vector>
  </TitlesOfParts>
  <Company>Lane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landing gear systems</dc:title>
  <dc:creator>erwinj</dc:creator>
  <cp:lastModifiedBy>Jeff</cp:lastModifiedBy>
  <cp:revision>81</cp:revision>
  <dcterms:created xsi:type="dcterms:W3CDTF">2013-05-06T18:01:55Z</dcterms:created>
  <dcterms:modified xsi:type="dcterms:W3CDTF">2013-05-20T04:16:28Z</dcterms:modified>
</cp:coreProperties>
</file>