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4" r:id="rId3"/>
    <p:sldId id="257" r:id="rId4"/>
    <p:sldId id="265" r:id="rId5"/>
    <p:sldId id="267" r:id="rId6"/>
    <p:sldId id="258" r:id="rId7"/>
    <p:sldId id="268" r:id="rId8"/>
    <p:sldId id="262" r:id="rId9"/>
    <p:sldId id="263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frameSlides="1"/>
  <p:clrMru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0714" autoAdjust="0"/>
  </p:normalViewPr>
  <p:slideViewPr>
    <p:cSldViewPr>
      <p:cViewPr varScale="1">
        <p:scale>
          <a:sx n="91" d="100"/>
          <a:sy n="91" d="100"/>
        </p:scale>
        <p:origin x="-14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160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71E5E-C3F9-444D-8B82-169DEE0EE2BA}" type="datetimeFigureOut">
              <a:rPr lang="en-US" smtClean="0"/>
              <a:t>1/17/14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4C5AD-7DD9-A346-AAC6-0B3D20C6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6E60D-0D6B-4C0B-814F-CC826932E673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9B34E-03E1-4881-9F4B-A082A1F0F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5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Offer</a:t>
            </a:r>
            <a:r>
              <a:rPr lang="en-US" baseline="0" dirty="0" smtClean="0"/>
              <a:t> time for students to think individually or in pairs.  </a:t>
            </a:r>
          </a:p>
          <a:p>
            <a:r>
              <a:rPr lang="en-US" baseline="0" dirty="0" smtClean="0"/>
              <a:t>Have students write their ideas on sticky notes and post, or report ideas from their partners</a:t>
            </a:r>
          </a:p>
          <a:p>
            <a:r>
              <a:rPr lang="en-US" baseline="0" dirty="0" smtClean="0"/>
              <a:t>Begin from the students’ ideas of things that support or undermine their learning.</a:t>
            </a:r>
          </a:p>
          <a:p>
            <a:r>
              <a:rPr lang="en-US" baseline="0" dirty="0" smtClean="0"/>
              <a:t>Develop a preliminary set of “norms” for how everyone will support one another’s learning in the class.  </a:t>
            </a:r>
          </a:p>
          <a:p>
            <a:r>
              <a:rPr lang="en-US" baseline="0" dirty="0" smtClean="0"/>
              <a:t>Post a large version of the norms and have students add to them as needed.  </a:t>
            </a:r>
          </a:p>
          <a:p>
            <a:r>
              <a:rPr lang="en-US" baseline="0" dirty="0" smtClean="0"/>
              <a:t>Return to the norms as needed to remind the students of their agreements, or to add to the norms.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03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Begin with what civilized discourse looks like.  This is huge, important!  </a:t>
            </a:r>
          </a:p>
          <a:p>
            <a:r>
              <a:rPr lang="en-US" dirty="0" smtClean="0"/>
              <a:t>Be explicit:</a:t>
            </a:r>
            <a:r>
              <a:rPr lang="en-US" baseline="0" dirty="0" smtClean="0"/>
              <a:t>  Let’s stop.  Let’s greet each other and talk about what we did on the weekend. </a:t>
            </a:r>
          </a:p>
          <a:p>
            <a:r>
              <a:rPr lang="en-US" baseline="0" dirty="0" smtClean="0"/>
              <a:t>Practice being an Active Listener.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77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 credit for class participation that includes sharing reading confusion and questions. </a:t>
            </a:r>
          </a:p>
          <a:p>
            <a:r>
              <a:rPr lang="en-US" dirty="0" smtClean="0"/>
              <a:t>Begin class discussion of a text by soliciting students’ confusion or questions.   What questions do you have?  What was confusing?  What didn’t you understand?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382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Box 3:10  Modeling Thinking Aloud with Out-of-School Texts.  </a:t>
            </a:r>
          </a:p>
          <a:p>
            <a:r>
              <a:rPr lang="en-US" dirty="0" smtClean="0"/>
              <a:t>Bring an out of school text, for all students to see. </a:t>
            </a:r>
          </a:p>
          <a:p>
            <a:r>
              <a:rPr lang="en-US" dirty="0" smtClean="0"/>
              <a:t>Model:  </a:t>
            </a:r>
          </a:p>
          <a:p>
            <a:r>
              <a:rPr lang="en-US" dirty="0" smtClean="0"/>
              <a:t>Preview….graphics, parts, what I know, don’t know.  </a:t>
            </a:r>
          </a:p>
          <a:p>
            <a:r>
              <a:rPr lang="en-US" baseline="0" dirty="0" smtClean="0"/>
              <a:t>Make connections to background knowledge or experience</a:t>
            </a:r>
          </a:p>
          <a:p>
            <a:r>
              <a:rPr lang="en-US" baseline="0" dirty="0" smtClean="0"/>
              <a:t>Start reading aloud, and stop when confused by a word, phrase, or sentence</a:t>
            </a:r>
          </a:p>
          <a:p>
            <a:r>
              <a:rPr lang="en-US" baseline="0" dirty="0" smtClean="0"/>
              <a:t>Identify the problem, ask questions to solve it.  Describe the process….and my reactions to the text. </a:t>
            </a:r>
          </a:p>
          <a:p>
            <a:r>
              <a:rPr lang="en-US" baseline="0" dirty="0" smtClean="0"/>
              <a:t>Agree that I may have to tolerate ambiguity….it’s OK to guess about the meaning of the road block I identified.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2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9B34E-03E1-4881-9F4B-A082A1F0F97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1E5EB8-DC54-4F84-9065-B5CC060BE929}" type="datetimeFigureOut">
              <a:rPr lang="en-US" smtClean="0"/>
              <a:pPr/>
              <a:t>1/17/14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D026D3D-5C65-41D1-AD63-E781D721D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14800"/>
            <a:ext cx="8305800" cy="1143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400" dirty="0" smtClean="0">
                <a:solidFill>
                  <a:srgbClr val="00FF00"/>
                </a:solidFill>
                <a:latin typeface="Segoe Print" pitchFamily="2" charset="0"/>
              </a:rPr>
              <a:t>Welcome!</a:t>
            </a:r>
          </a:p>
          <a:p>
            <a:r>
              <a:rPr lang="en-US" sz="4400" dirty="0" smtClean="0">
                <a:solidFill>
                  <a:srgbClr val="00FF00"/>
                </a:solidFill>
                <a:latin typeface="Segoe Print" pitchFamily="2" charset="0"/>
              </a:rPr>
              <a:t>  </a:t>
            </a:r>
          </a:p>
          <a:p>
            <a:r>
              <a:rPr lang="en-US" dirty="0" smtClean="0">
                <a:latin typeface="Arial Black" pitchFamily="34" charset="0"/>
              </a:rPr>
              <a:t>Please begin the student information sheet.</a:t>
            </a:r>
          </a:p>
          <a:p>
            <a:endParaRPr lang="en-US" dirty="0" smtClean="0"/>
          </a:p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8305800" cy="3657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>Reading and Writing Fundamentals</a:t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b="1" dirty="0" smtClean="0">
                <a:solidFill>
                  <a:schemeClr val="accent2"/>
                </a:solidFill>
              </a:rPr>
              <a:t/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sz="3600" b="1" i="1" dirty="0" smtClean="0">
                <a:solidFill>
                  <a:srgbClr val="C00000"/>
                </a:solidFill>
              </a:rPr>
              <a:t>Reading Apprenticeship </a:t>
            </a:r>
            <a:br>
              <a:rPr lang="en-US" sz="3600" b="1" i="1" dirty="0" smtClean="0">
                <a:solidFill>
                  <a:srgbClr val="C00000"/>
                </a:solidFill>
              </a:rPr>
            </a:br>
            <a:r>
              <a:rPr lang="en-US" sz="3600" b="1" i="1" dirty="0" smtClean="0">
                <a:solidFill>
                  <a:srgbClr val="C00000"/>
                </a:solidFill>
              </a:rPr>
              <a:t>for the GED and College Reading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sz="5100" dirty="0">
                <a:solidFill>
                  <a:srgbClr val="800000"/>
                </a:solidFill>
              </a:rPr>
              <a:t>Share information from </a:t>
            </a:r>
            <a:endParaRPr lang="en-US" sz="5100" dirty="0" smtClean="0">
              <a:solidFill>
                <a:srgbClr val="800000"/>
              </a:solidFill>
            </a:endParaRPr>
          </a:p>
          <a:p>
            <a:pPr marL="0" indent="0" algn="ctr">
              <a:buNone/>
            </a:pPr>
            <a:r>
              <a:rPr lang="en-US" sz="5100" dirty="0" smtClean="0">
                <a:solidFill>
                  <a:srgbClr val="800000"/>
                </a:solidFill>
              </a:rPr>
              <a:t>Interest </a:t>
            </a:r>
            <a:r>
              <a:rPr lang="en-US" sz="5100" dirty="0">
                <a:solidFill>
                  <a:srgbClr val="800000"/>
                </a:solidFill>
              </a:rPr>
              <a:t>and Reading </a:t>
            </a:r>
            <a:r>
              <a:rPr lang="en-US" sz="5100" dirty="0" smtClean="0">
                <a:solidFill>
                  <a:srgbClr val="800000"/>
                </a:solidFill>
              </a:rPr>
              <a:t>Survey</a:t>
            </a:r>
          </a:p>
          <a:p>
            <a:pPr marL="0" indent="0" algn="ctr">
              <a:buNone/>
            </a:pPr>
            <a:endParaRPr lang="en-US" sz="51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3800" b="1" u="sng" dirty="0">
                <a:solidFill>
                  <a:srgbClr val="000090"/>
                </a:solidFill>
              </a:rPr>
              <a:t>Part 1:  Getting to know each other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000090"/>
                </a:solidFill>
              </a:rPr>
              <a:t>1.  Favorite subject 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000090"/>
                </a:solidFill>
              </a:rPr>
              <a:t>2.  Favorite pastime/hobby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000090"/>
                </a:solidFill>
              </a:rPr>
              <a:t>4.  Talents? 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000090"/>
                </a:solidFill>
              </a:rPr>
              <a:t>5.  Possible career, occupation</a:t>
            </a:r>
          </a:p>
          <a:p>
            <a:pPr marL="0" indent="0">
              <a:buNone/>
            </a:pPr>
            <a:r>
              <a:rPr lang="en-US" sz="3800" b="1" dirty="0"/>
              <a:t> </a:t>
            </a:r>
          </a:p>
          <a:p>
            <a:pPr marL="0" indent="0">
              <a:buNone/>
            </a:pPr>
            <a:r>
              <a:rPr lang="en-US" sz="3800" b="1" dirty="0"/>
              <a:t> </a:t>
            </a:r>
            <a:r>
              <a:rPr lang="en-US" sz="38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Part </a:t>
            </a:r>
            <a:r>
              <a:rPr lang="en-US" sz="38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2:  Getting to know each other as Readers</a:t>
            </a:r>
          </a:p>
          <a:p>
            <a:pPr marL="0" indent="0">
              <a:buNone/>
            </a:pPr>
            <a:r>
              <a:rPr lang="en-US" sz="3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19.  What does someone have to do to be a good reader?  </a:t>
            </a:r>
          </a:p>
          <a:p>
            <a:pPr marL="0" indent="0">
              <a:buNone/>
            </a:pPr>
            <a:r>
              <a:rPr lang="en-US" sz="3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26.  What do you read at home?  </a:t>
            </a:r>
          </a:p>
          <a:p>
            <a:pPr marL="0" indent="0">
              <a:buNone/>
            </a:pPr>
            <a:r>
              <a:rPr lang="en-US" sz="3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31.  What kind of books do you like to read?  (three favorite)</a:t>
            </a:r>
          </a:p>
          <a:p>
            <a:pPr marL="0" indent="0">
              <a:buNone/>
            </a:pPr>
            <a:r>
              <a:rPr lang="en-US" sz="3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38.  In general, how do you feel about reading? </a:t>
            </a:r>
          </a:p>
          <a:p>
            <a:pPr marL="0" indent="0">
              <a:buNone/>
            </a:pPr>
            <a:r>
              <a:rPr lang="en-US" sz="3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en-US" sz="3800" b="1" u="sng" dirty="0">
                <a:solidFill>
                  <a:srgbClr val="922223"/>
                </a:solidFill>
              </a:rPr>
              <a:t>Part 3:  Final Reflections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922223"/>
                </a:solidFill>
              </a:rPr>
              <a:t>39.  Thoughts (comments, concerns) about this class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922223"/>
                </a:solidFill>
              </a:rPr>
              <a:t>40.  What do you hope to achieve in this class?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922223"/>
                </a:solidFill>
              </a:rPr>
              <a:t>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/>
          </a:bodyPr>
          <a:lstStyle/>
          <a:p>
            <a:r>
              <a:rPr lang="en-US" sz="1400" b="1" dirty="0" smtClean="0"/>
              <a:t>Day 2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972778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r>
              <a:rPr lang="en-US" b="1" dirty="0" smtClean="0"/>
              <a:t>A </a:t>
            </a:r>
            <a:r>
              <a:rPr lang="en-US" b="1" dirty="0"/>
              <a:t>set of agreements that the students and instructor create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so that </a:t>
            </a:r>
            <a:r>
              <a:rPr lang="en-US" b="1" dirty="0"/>
              <a:t>everyone can invest </a:t>
            </a:r>
            <a:r>
              <a:rPr lang="en-US" dirty="0"/>
              <a:t>in learning. 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800000"/>
                </a:solidFill>
              </a:rPr>
              <a:t>In </a:t>
            </a:r>
            <a:r>
              <a:rPr lang="en-US" b="1" dirty="0">
                <a:solidFill>
                  <a:srgbClr val="800000"/>
                </a:solidFill>
              </a:rPr>
              <a:t>this class </a:t>
            </a:r>
            <a:r>
              <a:rPr lang="en-US" b="1" dirty="0" smtClean="0">
                <a:solidFill>
                  <a:srgbClr val="800000"/>
                </a:solidFill>
              </a:rPr>
              <a:t>we </a:t>
            </a:r>
            <a:r>
              <a:rPr lang="en-US" b="1" dirty="0">
                <a:solidFill>
                  <a:srgbClr val="800000"/>
                </a:solidFill>
              </a:rPr>
              <a:t>will </a:t>
            </a:r>
            <a:r>
              <a:rPr lang="en-US" b="1" dirty="0" smtClean="0">
                <a:solidFill>
                  <a:srgbClr val="800000"/>
                </a:solidFill>
              </a:rPr>
              <a:t>be sharing our </a:t>
            </a:r>
            <a:r>
              <a:rPr lang="en-US" b="1" dirty="0">
                <a:solidFill>
                  <a:srgbClr val="800000"/>
                </a:solidFill>
              </a:rPr>
              <a:t>ideas and </a:t>
            </a:r>
            <a:r>
              <a:rPr lang="en-US" b="1" dirty="0" smtClean="0">
                <a:solidFill>
                  <a:srgbClr val="800000"/>
                </a:solidFill>
              </a:rPr>
              <a:t>experiences. 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0090"/>
                </a:solidFill>
              </a:rPr>
              <a:t>What will help us feel </a:t>
            </a:r>
            <a:r>
              <a:rPr lang="en-US" b="1" dirty="0">
                <a:solidFill>
                  <a:srgbClr val="000090"/>
                </a:solidFill>
              </a:rPr>
              <a:t>safe and supported </a:t>
            </a:r>
            <a:r>
              <a:rPr lang="en-US" b="1" dirty="0" smtClean="0">
                <a:solidFill>
                  <a:srgbClr val="000090"/>
                </a:solidFill>
              </a:rPr>
              <a:t>so we can share not </a:t>
            </a:r>
            <a:r>
              <a:rPr lang="en-US" b="1" dirty="0">
                <a:solidFill>
                  <a:srgbClr val="000090"/>
                </a:solidFill>
              </a:rPr>
              <a:t>only what </a:t>
            </a:r>
            <a:r>
              <a:rPr lang="en-US" b="1" dirty="0" smtClean="0">
                <a:solidFill>
                  <a:srgbClr val="000090"/>
                </a:solidFill>
              </a:rPr>
              <a:t>we are </a:t>
            </a:r>
            <a:r>
              <a:rPr lang="en-US" b="1" dirty="0">
                <a:solidFill>
                  <a:srgbClr val="000090"/>
                </a:solidFill>
              </a:rPr>
              <a:t>confident about, but also </a:t>
            </a:r>
            <a:r>
              <a:rPr lang="en-US" b="1" dirty="0" smtClean="0">
                <a:solidFill>
                  <a:srgbClr val="000090"/>
                </a:solidFill>
              </a:rPr>
              <a:t>what we are confused by?   </a:t>
            </a:r>
            <a:endParaRPr lang="en-US" b="1" dirty="0">
              <a:solidFill>
                <a:srgbClr val="000090"/>
              </a:solidFill>
            </a:endParaRPr>
          </a:p>
          <a:p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9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Norms</a:t>
            </a:r>
            <a:endParaRPr lang="en-U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35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6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6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What makes you feel comfortable in the classroom?      </a:t>
            </a:r>
            <a:r>
              <a:rPr lang="en-US" b="1" dirty="0" smtClean="0">
                <a:solidFill>
                  <a:srgbClr val="FF0000"/>
                </a:solidFill>
              </a:rPr>
              <a:t>Uncomfortable? 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What are some things the teacher can do to support your learning</a:t>
            </a:r>
            <a:r>
              <a:rPr lang="en-US" b="1" dirty="0" smtClean="0"/>
              <a:t>?       </a:t>
            </a:r>
            <a:r>
              <a:rPr lang="en-US" b="1" dirty="0" smtClean="0">
                <a:solidFill>
                  <a:srgbClr val="FF0000"/>
                </a:solidFill>
              </a:rPr>
              <a:t>Not do? 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What are some things classmates can do to support one another’s learning?      </a:t>
            </a:r>
            <a:r>
              <a:rPr lang="en-US" b="1" dirty="0" smtClean="0">
                <a:solidFill>
                  <a:srgbClr val="FF0000"/>
                </a:solidFill>
              </a:rPr>
              <a:t>Not do?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What would get in the way of your learning? 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Brainstorm</a:t>
            </a:r>
            <a:r>
              <a:rPr lang="en-US" b="1" dirty="0" smtClean="0">
                <a:solidFill>
                  <a:srgbClr val="00FF00"/>
                </a:solidFill>
              </a:rPr>
              <a:t> . . </a:t>
            </a:r>
            <a:r>
              <a:rPr lang="en-US" b="1" dirty="0" smtClean="0"/>
              <a:t>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5602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000090"/>
                </a:solidFill>
              </a:rPr>
              <a:t>Civilized Discourse      and      Academic Conversations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00009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Talking to each other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FF00"/>
                </a:solidFill>
              </a:rPr>
              <a:t>Courteous                   Engaged              Student-student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00FF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Active listening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6600"/>
                </a:solidFill>
              </a:rPr>
              <a:t>Turn toward the person                  Make eye contact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6600"/>
                </a:solidFill>
              </a:rPr>
              <a:t>Nod when they speak                  Ask a question back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66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</a:rPr>
              <a:t>Collaborative Communities in Action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645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ED46C"/>
                </a:solidFill>
              </a:rPr>
              <a:t>Confusion is the perfect starting place for learning. </a:t>
            </a:r>
          </a:p>
          <a:p>
            <a:endParaRPr lang="en-US" b="1" dirty="0">
              <a:solidFill>
                <a:srgbClr val="FED46C"/>
              </a:solidFill>
            </a:endParaRPr>
          </a:p>
          <a:p>
            <a:r>
              <a:rPr lang="en-US" b="1" dirty="0" smtClean="0">
                <a:solidFill>
                  <a:srgbClr val="800000"/>
                </a:solidFill>
              </a:rPr>
              <a:t>Talk about what you don’t understand </a:t>
            </a:r>
          </a:p>
          <a:p>
            <a:endParaRPr lang="en-US" b="1" dirty="0"/>
          </a:p>
          <a:p>
            <a:r>
              <a:rPr lang="en-US" b="1" dirty="0" smtClean="0">
                <a:solidFill>
                  <a:srgbClr val="FF6600"/>
                </a:solidFill>
              </a:rPr>
              <a:t>This class values thinking. </a:t>
            </a:r>
          </a:p>
          <a:p>
            <a:endParaRPr lang="en-US" b="1" dirty="0">
              <a:solidFill>
                <a:srgbClr val="000090"/>
              </a:solidFill>
            </a:endParaRPr>
          </a:p>
          <a:p>
            <a:r>
              <a:rPr lang="en-US" b="1" dirty="0" smtClean="0">
                <a:solidFill>
                  <a:srgbClr val="000090"/>
                </a:solidFill>
              </a:rPr>
              <a:t>The more you think, talk, and write about your thinking the better your “grade” will be. </a:t>
            </a:r>
          </a:p>
          <a:p>
            <a:endParaRPr lang="en-US" b="1" dirty="0"/>
          </a:p>
          <a:p>
            <a:r>
              <a:rPr lang="en-US" b="1" dirty="0" smtClean="0"/>
              <a:t>There may be wrong answers, but there are no wrong ideas. 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It’s Cool to Be Confused!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08041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notes on what you notice your instructor is saying or doing while trying to understand a text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did you see your instructor doing?  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FF00"/>
                </a:solidFill>
              </a:rPr>
              <a:t>Your assignment:  Bring to class texts that you feel confident and capable of reading …. BUT …. You think others (including your teacher) might have </a:t>
            </a:r>
            <a:r>
              <a:rPr lang="en-US" smtClean="0">
                <a:solidFill>
                  <a:srgbClr val="00FF00"/>
                </a:solidFill>
              </a:rPr>
              <a:t>difficulty understanding!    </a:t>
            </a:r>
            <a:endParaRPr lang="en-US" dirty="0">
              <a:solidFill>
                <a:srgbClr val="00FF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What are you reading?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221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Cell phones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Break        </a:t>
            </a:r>
            <a:r>
              <a:rPr lang="en-US" sz="3600" dirty="0" smtClean="0">
                <a:solidFill>
                  <a:srgbClr val="00FF00"/>
                </a:solidFill>
              </a:rPr>
              <a:t>Ten minutes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600" dirty="0" smtClean="0"/>
              <a:t>Restrooms, water, store      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Some Housekeeping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1027" name="Picture 3" descr="C:\Users\Karen\AppData\Local\Microsoft\Windows\Temporary Internet Files\Content.IE5\5GS77IDC\MC90044041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867400" y="1905000"/>
            <a:ext cx="1752600" cy="1732788"/>
          </a:xfrm>
          <a:prstGeom prst="rect">
            <a:avLst/>
          </a:prstGeom>
          <a:noFill/>
        </p:spPr>
      </p:pic>
      <p:sp>
        <p:nvSpPr>
          <p:cNvPr id="6" name="Multiply 5"/>
          <p:cNvSpPr/>
          <p:nvPr/>
        </p:nvSpPr>
        <p:spPr>
          <a:xfrm>
            <a:off x="5791200" y="1295400"/>
            <a:ext cx="2286000" cy="2819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:\Users\Karen\AppData\Local\Microsoft\Windows\Temporary Internet Files\Content.IE5\D60GIHU9\MC900441773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3716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4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Karen\AppData\Local\Microsoft\Windows\Temporary Internet Files\Content.IE5\5GS77IDC\MC9000193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6235" y="4343400"/>
            <a:ext cx="1717765" cy="1499294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4419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A Community of Readers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 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committed to a collaborative inquiry </a:t>
            </a:r>
            <a:endParaRPr lang="en-US" sz="3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</a:rPr>
              <a:t>	for the purpose of 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understanding and improving </a:t>
            </a:r>
          </a:p>
          <a:p>
            <a:pPr algn="ctr">
              <a:buNone/>
            </a:pP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our reading </a:t>
            </a:r>
            <a:endParaRPr lang="en-US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286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FF00"/>
                </a:solidFill>
              </a:rPr>
              <a:t>Reading Apprenticeship</a:t>
            </a:r>
            <a:br>
              <a:rPr lang="en-US" sz="4000" b="1" dirty="0" smtClean="0">
                <a:solidFill>
                  <a:srgbClr val="00FF00"/>
                </a:solidFill>
              </a:rPr>
            </a:br>
            <a:r>
              <a:rPr lang="en-US" sz="4000" b="1" dirty="0" smtClean="0">
                <a:solidFill>
                  <a:srgbClr val="00FF00"/>
                </a:solidFill>
              </a:rPr>
              <a:t>for the GED and College Reading</a:t>
            </a:r>
            <a:r>
              <a:rPr lang="en-US" sz="4000" b="1" dirty="0" smtClean="0">
                <a:solidFill>
                  <a:srgbClr val="FF0000"/>
                </a:solidFill>
              </a:rPr>
              <a:t/>
            </a:r>
            <a:br>
              <a:rPr lang="en-US" sz="4000" b="1" dirty="0" smtClean="0">
                <a:solidFill>
                  <a:srgbClr val="FF0000"/>
                </a:solidFill>
              </a:rPr>
            </a:b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60960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210000"/>
              </a:lnSpc>
              <a:buNone/>
            </a:pPr>
            <a:r>
              <a:rPr lang="en-US" sz="9600" b="1" dirty="0" smtClean="0">
                <a:ln>
                  <a:solidFill>
                    <a:srgbClr val="7030A0"/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Participation</a:t>
            </a:r>
          </a:p>
          <a:p>
            <a:pPr algn="ctr">
              <a:lnSpc>
                <a:spcPct val="210000"/>
              </a:lnSpc>
              <a:buNone/>
            </a:pPr>
            <a:r>
              <a:rPr lang="en-US" sz="9600" b="1" dirty="0" smtClean="0">
                <a:solidFill>
                  <a:srgbClr val="FFC000"/>
                </a:solidFill>
              </a:rPr>
              <a:t>Correctness</a:t>
            </a:r>
          </a:p>
          <a:p>
            <a:pPr algn="ctr">
              <a:lnSpc>
                <a:spcPct val="210000"/>
              </a:lnSpc>
              <a:buNone/>
            </a:pPr>
            <a:r>
              <a:rPr lang="en-US" sz="9600" b="1" dirty="0" smtClean="0">
                <a:ln>
                  <a:solidFill>
                    <a:srgbClr val="7030A0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9600" b="1" dirty="0" smtClean="0">
                <a:ln>
                  <a:solidFill>
                    <a:srgbClr val="7030A0"/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Struggle</a:t>
            </a:r>
          </a:p>
          <a:p>
            <a:pPr algn="r">
              <a:lnSpc>
                <a:spcPct val="210000"/>
              </a:lnSpc>
              <a:buNone/>
            </a:pPr>
            <a:r>
              <a:rPr lang="en-US" sz="9600" b="1" dirty="0" smtClean="0">
                <a:solidFill>
                  <a:srgbClr val="FFC000"/>
                </a:solidFill>
              </a:rPr>
              <a:t>Right Answer</a:t>
            </a:r>
          </a:p>
          <a:p>
            <a:pPr algn="r">
              <a:lnSpc>
                <a:spcPct val="210000"/>
              </a:lnSpc>
              <a:buNone/>
            </a:pPr>
            <a:r>
              <a:rPr lang="en-US" sz="8600" b="1" dirty="0" smtClean="0">
                <a:ln>
                  <a:solidFill>
                    <a:srgbClr val="7030A0"/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The Process of Coming to Know</a:t>
            </a:r>
          </a:p>
          <a:p>
            <a:pPr algn="r">
              <a:lnSpc>
                <a:spcPct val="210000"/>
              </a:lnSpc>
              <a:buNone/>
            </a:pPr>
            <a:r>
              <a:rPr lang="en-US" sz="9600" b="1" dirty="0" smtClean="0">
                <a:solidFill>
                  <a:schemeClr val="accent3">
                    <a:lumMod val="75000"/>
                  </a:schemeClr>
                </a:solidFill>
              </a:rPr>
              <a:t>		</a:t>
            </a:r>
            <a:r>
              <a:rPr lang="en-US" sz="8600" b="1" dirty="0" smtClean="0">
                <a:ln>
                  <a:solidFill>
                    <a:srgbClr val="7030A0"/>
                  </a:solidFill>
                </a:ln>
                <a:solidFill>
                  <a:schemeClr val="accent3">
                    <a:lumMod val="75000"/>
                  </a:schemeClr>
                </a:solidFill>
              </a:rPr>
              <a:t>The Process of Learning How to Learn </a:t>
            </a:r>
          </a:p>
          <a:p>
            <a:pPr>
              <a:buNone/>
            </a:pPr>
            <a:r>
              <a:rPr lang="en-US" b="1" dirty="0" smtClean="0"/>
              <a:t>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00FF00"/>
                </a:solidFill>
                <a:latin typeface="News701 BT" pitchFamily="18" charset="0"/>
              </a:rPr>
              <a:t>Value</a:t>
            </a:r>
            <a:endParaRPr lang="en-US" sz="6000" b="1" dirty="0">
              <a:solidFill>
                <a:srgbClr val="00FF00"/>
              </a:solidFill>
              <a:latin typeface="News701 BT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44196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1.  What do you think or know about ______________?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 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2.  What do you want to learn about _______________?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81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Preamble # 1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Write 1/3 page and keep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be working together in class, so this is a good way to start to get to know each other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BINGO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Karen\AppData\Local\Microsoft\Windows\Temporary Internet Files\Content.IE5\5GS77IDC\MC90038921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048000"/>
            <a:ext cx="3686404" cy="2798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accent3"/>
                </a:solidFill>
                <a:latin typeface="Segoe Print" pitchFamily="2" charset="0"/>
              </a:rPr>
              <a:t>Why do we read?  </a:t>
            </a:r>
            <a:endParaRPr lang="en-US" sz="5400" b="1" dirty="0">
              <a:solidFill>
                <a:schemeClr val="accent3"/>
              </a:solidFill>
              <a:latin typeface="Segoe Print" pitchFamily="2" charset="0"/>
            </a:endParaRPr>
          </a:p>
        </p:txBody>
      </p:sp>
      <p:pic>
        <p:nvPicPr>
          <p:cNvPr id="34822" name="Picture 6" descr="C:\Users\Karen\AppData\Local\Microsoft\Windows\Temporary Internet Files\Content.IE5\D60GIHU9\MC900437990[2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990600"/>
            <a:ext cx="1816100" cy="1730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SCAN</a:t>
            </a:r>
          </a:p>
          <a:p>
            <a:r>
              <a:rPr lang="en-US" sz="3600" b="1" dirty="0" smtClean="0">
                <a:solidFill>
                  <a:schemeClr val="accent5"/>
                </a:solidFill>
              </a:rPr>
              <a:t>Look for headings that relate to your question</a:t>
            </a:r>
          </a:p>
          <a:p>
            <a:r>
              <a:rPr lang="en-US" sz="3600" b="1" dirty="0" smtClean="0"/>
              <a:t>Find key words</a:t>
            </a:r>
          </a:p>
          <a:p>
            <a:pPr>
              <a:buNone/>
            </a:pP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Syllabus</a:t>
            </a:r>
            <a:endParaRPr lang="en-US" sz="5400" b="1" dirty="0"/>
          </a:p>
        </p:txBody>
      </p:sp>
      <p:pic>
        <p:nvPicPr>
          <p:cNvPr id="5125" name="Picture 5" descr="C:\Users\Karen\AppData\Local\Microsoft\Windows\Temporary Internet Files\Content.IE5\D60GIHU9\MC90007875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124200"/>
            <a:ext cx="2409825" cy="2562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/>
                </a:solidFill>
              </a:rPr>
              <a:t>HOMEWORK</a:t>
            </a:r>
            <a:endParaRPr lang="en-US" sz="6000" b="1" dirty="0">
              <a:solidFill>
                <a:schemeClr val="accent2"/>
              </a:solidFill>
            </a:endParaRPr>
          </a:p>
        </p:txBody>
      </p:sp>
      <p:pic>
        <p:nvPicPr>
          <p:cNvPr id="6150" name="Picture 6" descr="C:\Users\Karen\AppData\Local\Microsoft\Windows\Temporary Internet Files\Content.IE5\D60GIHU9\MC9003701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886200"/>
            <a:ext cx="1739189" cy="183703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Student Information Survey</a:t>
            </a:r>
          </a:p>
          <a:p>
            <a:r>
              <a:rPr lang="en-US" dirty="0" smtClean="0"/>
              <a:t>Bring to class something you are reading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489</TotalTime>
  <Words>735</Words>
  <Application>Microsoft Macintosh PowerPoint</Application>
  <PresentationFormat>On-screen Show (4:3)</PresentationFormat>
  <Paragraphs>136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Paper</vt:lpstr>
      <vt:lpstr>      Reading and Writing Fundamentals  Reading Apprenticeship  for the GED and College Reading</vt:lpstr>
      <vt:lpstr>Some Housekeeping</vt:lpstr>
      <vt:lpstr>Reading Apprenticeship for the GED and College Reading </vt:lpstr>
      <vt:lpstr>Value</vt:lpstr>
      <vt:lpstr>Preamble # 1 Write 1/3 page and keep</vt:lpstr>
      <vt:lpstr>BINGO</vt:lpstr>
      <vt:lpstr>Why do we read?  </vt:lpstr>
      <vt:lpstr>Syllabus</vt:lpstr>
      <vt:lpstr>HOMEWORK</vt:lpstr>
      <vt:lpstr>Day 2 </vt:lpstr>
      <vt:lpstr> Norms</vt:lpstr>
      <vt:lpstr>Brainstorm . . . </vt:lpstr>
      <vt:lpstr>Collaborative Communities in Action</vt:lpstr>
      <vt:lpstr>It’s Cool to Be Confused!  </vt:lpstr>
      <vt:lpstr>What are you reading?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and Writing Fundamentals</dc:title>
  <dc:creator>Karen</dc:creator>
  <cp:lastModifiedBy>Karen Lynn Schaefer</cp:lastModifiedBy>
  <cp:revision>19</cp:revision>
  <dcterms:created xsi:type="dcterms:W3CDTF">2013-09-30T04:34:01Z</dcterms:created>
  <dcterms:modified xsi:type="dcterms:W3CDTF">2014-01-17T18:57:13Z</dcterms:modified>
</cp:coreProperties>
</file>